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Default Extension="mp4" ContentType="video/mp4"/>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4"/>
  </p:sldMasterIdLst>
  <p:notesMasterIdLst>
    <p:notesMasterId r:id="rId81"/>
  </p:notesMasterIdLst>
  <p:handoutMasterIdLst>
    <p:handoutMasterId r:id="rId82"/>
  </p:handoutMasterIdLst>
  <p:sldIdLst>
    <p:sldId id="359" r:id="rId5"/>
    <p:sldId id="449" r:id="rId6"/>
    <p:sldId id="528" r:id="rId7"/>
    <p:sldId id="451" r:id="rId8"/>
    <p:sldId id="603" r:id="rId9"/>
    <p:sldId id="606" r:id="rId10"/>
    <p:sldId id="605" r:id="rId11"/>
    <p:sldId id="608" r:id="rId12"/>
    <p:sldId id="609" r:id="rId13"/>
    <p:sldId id="483" r:id="rId14"/>
    <p:sldId id="529" r:id="rId15"/>
    <p:sldId id="452" r:id="rId16"/>
    <p:sldId id="453" r:id="rId17"/>
    <p:sldId id="659" r:id="rId18"/>
    <p:sldId id="631" r:id="rId19"/>
    <p:sldId id="632" r:id="rId20"/>
    <p:sldId id="633" r:id="rId21"/>
    <p:sldId id="634" r:id="rId22"/>
    <p:sldId id="635" r:id="rId23"/>
    <p:sldId id="636" r:id="rId24"/>
    <p:sldId id="637" r:id="rId25"/>
    <p:sldId id="638" r:id="rId26"/>
    <p:sldId id="639" r:id="rId27"/>
    <p:sldId id="640" r:id="rId28"/>
    <p:sldId id="641" r:id="rId29"/>
    <p:sldId id="642" r:id="rId30"/>
    <p:sldId id="643" r:id="rId31"/>
    <p:sldId id="644" r:id="rId32"/>
    <p:sldId id="645" r:id="rId33"/>
    <p:sldId id="646" r:id="rId34"/>
    <p:sldId id="647" r:id="rId35"/>
    <p:sldId id="648" r:id="rId36"/>
    <p:sldId id="649" r:id="rId37"/>
    <p:sldId id="650" r:id="rId38"/>
    <p:sldId id="651" r:id="rId39"/>
    <p:sldId id="658" r:id="rId40"/>
    <p:sldId id="419" r:id="rId41"/>
    <p:sldId id="495" r:id="rId42"/>
    <p:sldId id="465" r:id="rId43"/>
    <p:sldId id="601" r:id="rId44"/>
    <p:sldId id="382" r:id="rId45"/>
    <p:sldId id="519" r:id="rId46"/>
    <p:sldId id="562" r:id="rId47"/>
    <p:sldId id="612" r:id="rId48"/>
    <p:sldId id="563" r:id="rId49"/>
    <p:sldId id="613" r:id="rId50"/>
    <p:sldId id="564" r:id="rId51"/>
    <p:sldId id="611" r:id="rId52"/>
    <p:sldId id="565" r:id="rId53"/>
    <p:sldId id="577" r:id="rId54"/>
    <p:sldId id="580" r:id="rId55"/>
    <p:sldId id="581" r:id="rId56"/>
    <p:sldId id="582" r:id="rId57"/>
    <p:sldId id="583" r:id="rId58"/>
    <p:sldId id="586" r:id="rId59"/>
    <p:sldId id="614" r:id="rId60"/>
    <p:sldId id="588" r:id="rId61"/>
    <p:sldId id="615" r:id="rId62"/>
    <p:sldId id="616" r:id="rId63"/>
    <p:sldId id="596" r:id="rId64"/>
    <p:sldId id="598" r:id="rId65"/>
    <p:sldId id="569" r:id="rId66"/>
    <p:sldId id="570" r:id="rId67"/>
    <p:sldId id="619" r:id="rId68"/>
    <p:sldId id="617" r:id="rId69"/>
    <p:sldId id="572" r:id="rId70"/>
    <p:sldId id="574" r:id="rId71"/>
    <p:sldId id="575" r:id="rId72"/>
    <p:sldId id="576" r:id="rId73"/>
    <p:sldId id="513" r:id="rId74"/>
    <p:sldId id="629" r:id="rId75"/>
    <p:sldId id="660" r:id="rId76"/>
    <p:sldId id="652" r:id="rId77"/>
    <p:sldId id="653" r:id="rId78"/>
    <p:sldId id="654" r:id="rId79"/>
    <p:sldId id="493" r:id="rId80"/>
  </p:sldIdLst>
  <p:sldSz cx="9144000" cy="6858000" type="screen4x3"/>
  <p:notesSz cx="6950075" cy="9236075"/>
  <p:defaultTextStyle>
    <a:defPPr>
      <a:defRPr lang="en-US"/>
    </a:defPPr>
    <a:lvl1pPr algn="l" rtl="0" eaLnBrk="0" fontAlgn="base" hangingPunct="0">
      <a:spcBef>
        <a:spcPct val="0"/>
      </a:spcBef>
      <a:spcAft>
        <a:spcPct val="0"/>
      </a:spcAft>
      <a:defRPr sz="2400" b="1" kern="1200">
        <a:solidFill>
          <a:schemeClr val="tx1"/>
        </a:solidFill>
        <a:latin typeface="Times New Roman" charset="0"/>
        <a:ea typeface="ＭＳ Ｐゴシック" charset="0"/>
        <a:cs typeface="ＭＳ Ｐゴシック" charset="0"/>
      </a:defRPr>
    </a:lvl1pPr>
    <a:lvl2pPr marL="457200" algn="l" rtl="0" eaLnBrk="0" fontAlgn="base" hangingPunct="0">
      <a:spcBef>
        <a:spcPct val="0"/>
      </a:spcBef>
      <a:spcAft>
        <a:spcPct val="0"/>
      </a:spcAft>
      <a:defRPr sz="2400" b="1" kern="1200">
        <a:solidFill>
          <a:schemeClr val="tx1"/>
        </a:solidFill>
        <a:latin typeface="Times New Roman" charset="0"/>
        <a:ea typeface="ＭＳ Ｐゴシック" charset="0"/>
        <a:cs typeface="ＭＳ Ｐゴシック" charset="0"/>
      </a:defRPr>
    </a:lvl2pPr>
    <a:lvl3pPr marL="914400" algn="l" rtl="0" eaLnBrk="0" fontAlgn="base" hangingPunct="0">
      <a:spcBef>
        <a:spcPct val="0"/>
      </a:spcBef>
      <a:spcAft>
        <a:spcPct val="0"/>
      </a:spcAft>
      <a:defRPr sz="2400" b="1" kern="1200">
        <a:solidFill>
          <a:schemeClr val="tx1"/>
        </a:solidFill>
        <a:latin typeface="Times New Roman" charset="0"/>
        <a:ea typeface="ＭＳ Ｐゴシック" charset="0"/>
        <a:cs typeface="ＭＳ Ｐゴシック" charset="0"/>
      </a:defRPr>
    </a:lvl3pPr>
    <a:lvl4pPr marL="1371600" algn="l" rtl="0" eaLnBrk="0" fontAlgn="base" hangingPunct="0">
      <a:spcBef>
        <a:spcPct val="0"/>
      </a:spcBef>
      <a:spcAft>
        <a:spcPct val="0"/>
      </a:spcAft>
      <a:defRPr sz="2400" b="1" kern="1200">
        <a:solidFill>
          <a:schemeClr val="tx1"/>
        </a:solidFill>
        <a:latin typeface="Times New Roman" charset="0"/>
        <a:ea typeface="ＭＳ Ｐゴシック" charset="0"/>
        <a:cs typeface="ＭＳ Ｐゴシック" charset="0"/>
      </a:defRPr>
    </a:lvl4pPr>
    <a:lvl5pPr marL="1828800" algn="l" rtl="0" eaLnBrk="0" fontAlgn="base" hangingPunct="0">
      <a:spcBef>
        <a:spcPct val="0"/>
      </a:spcBef>
      <a:spcAft>
        <a:spcPct val="0"/>
      </a:spcAft>
      <a:defRPr sz="2400" b="1" kern="1200">
        <a:solidFill>
          <a:schemeClr val="tx1"/>
        </a:solidFill>
        <a:latin typeface="Times New Roman" charset="0"/>
        <a:ea typeface="ＭＳ Ｐゴシック" charset="0"/>
        <a:cs typeface="ＭＳ Ｐゴシック" charset="0"/>
      </a:defRPr>
    </a:lvl5pPr>
    <a:lvl6pPr marL="2286000" algn="l" defTabSz="457200" rtl="0" eaLnBrk="1" latinLnBrk="0" hangingPunct="1">
      <a:defRPr sz="2400" b="1" kern="1200">
        <a:solidFill>
          <a:schemeClr val="tx1"/>
        </a:solidFill>
        <a:latin typeface="Times New Roman" charset="0"/>
        <a:ea typeface="ＭＳ Ｐゴシック" charset="0"/>
        <a:cs typeface="ＭＳ Ｐゴシック" charset="0"/>
      </a:defRPr>
    </a:lvl6pPr>
    <a:lvl7pPr marL="2743200" algn="l" defTabSz="457200" rtl="0" eaLnBrk="1" latinLnBrk="0" hangingPunct="1">
      <a:defRPr sz="2400" b="1" kern="1200">
        <a:solidFill>
          <a:schemeClr val="tx1"/>
        </a:solidFill>
        <a:latin typeface="Times New Roman" charset="0"/>
        <a:ea typeface="ＭＳ Ｐゴシック" charset="0"/>
        <a:cs typeface="ＭＳ Ｐゴシック" charset="0"/>
      </a:defRPr>
    </a:lvl7pPr>
    <a:lvl8pPr marL="3200400" algn="l" defTabSz="457200" rtl="0" eaLnBrk="1" latinLnBrk="0" hangingPunct="1">
      <a:defRPr sz="2400" b="1" kern="1200">
        <a:solidFill>
          <a:schemeClr val="tx1"/>
        </a:solidFill>
        <a:latin typeface="Times New Roman" charset="0"/>
        <a:ea typeface="ＭＳ Ｐゴシック" charset="0"/>
        <a:cs typeface="ＭＳ Ｐゴシック" charset="0"/>
      </a:defRPr>
    </a:lvl8pPr>
    <a:lvl9pPr marL="3657600" algn="l" defTabSz="457200" rtl="0" eaLnBrk="1" latinLnBrk="0" hangingPunct="1">
      <a:defRPr sz="2400" b="1" kern="1200">
        <a:solidFill>
          <a:schemeClr val="tx1"/>
        </a:solidFill>
        <a:latin typeface="Times New Roman" charset="0"/>
        <a:ea typeface="ＭＳ Ｐゴシック" charset="0"/>
        <a:cs typeface="ＭＳ Ｐゴシック" charset="0"/>
      </a:defRPr>
    </a:lvl9pPr>
  </p:defaultTextStyle>
  <p:extLst>
    <p:ext uri="{EFAFB233-063F-42B5-8137-9DF3F51BA10A}">
      <p15:sldGuideLst xmlns:p15="http://schemas.microsoft.com/office/powerpoint/2012/main">
        <p15:guide id="1" orient="horz">
          <p15:clr>
            <a:srgbClr val="A4A3A4"/>
          </p15:clr>
        </p15:guide>
        <p15:guide id="2">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FFFFF"/>
    <a:srgbClr val="21346F"/>
    <a:srgbClr val="2A418C"/>
    <a:srgbClr val="233775"/>
    <a:srgbClr val="192755"/>
    <a:srgbClr val="20326C"/>
    <a:srgbClr val="EBEEF9"/>
    <a:srgbClr val="800000"/>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889" autoAdjust="0"/>
    <p:restoredTop sz="94280" autoAdjust="0"/>
  </p:normalViewPr>
  <p:slideViewPr>
    <p:cSldViewPr snapToGrid="0">
      <p:cViewPr varScale="1">
        <p:scale>
          <a:sx n="105" d="100"/>
          <a:sy n="105" d="100"/>
        </p:scale>
        <p:origin x="642" y="90"/>
      </p:cViewPr>
      <p:guideLst>
        <p:guide orient="horz"/>
        <p:guide/>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76" d="100"/>
        <a:sy n="76" d="100"/>
      </p:scale>
      <p:origin x="0" y="-9114"/>
    </p:cViewPr>
  </p:sorterViewPr>
  <p:notesViewPr>
    <p:cSldViewPr snapToGrid="0">
      <p:cViewPr varScale="1">
        <p:scale>
          <a:sx n="68" d="100"/>
          <a:sy n="68" d="100"/>
        </p:scale>
        <p:origin x="3270" y="72"/>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slide" Target="slides/slide59.xml"/><Relationship Id="rId68" Type="http://schemas.openxmlformats.org/officeDocument/2006/relationships/slide" Target="slides/slide64.xml"/><Relationship Id="rId76" Type="http://schemas.openxmlformats.org/officeDocument/2006/relationships/slide" Target="slides/slide72.xml"/><Relationship Id="rId84" Type="http://schemas.openxmlformats.org/officeDocument/2006/relationships/viewProps" Target="viewProps.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61" Type="http://schemas.openxmlformats.org/officeDocument/2006/relationships/slide" Target="slides/slide57.xml"/><Relationship Id="rId82" Type="http://schemas.openxmlformats.org/officeDocument/2006/relationships/handoutMaster" Target="handoutMasters/handoutMaster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108" Type="http://schemas.microsoft.com/office/2015/10/relationships/revisionInfo" Target="revisionInfo.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notesMaster" Target="notesMasters/notesMaster1.xml"/><Relationship Id="rId86"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1171" y="-4101"/>
            <a:ext cx="3013729" cy="4142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19008" tIns="0" rIns="19008" bIns="0" numCol="1" anchor="t" anchorCtr="0" compatLnSpc="1">
            <a:prstTxWarp prst="textNoShape">
              <a:avLst/>
            </a:prstTxWarp>
          </a:bodyPr>
          <a:lstStyle>
            <a:lvl1pPr defTabSz="972072">
              <a:defRPr sz="1000" b="0" i="1">
                <a:cs typeface="+mn-cs"/>
              </a:defRPr>
            </a:lvl1pPr>
          </a:lstStyle>
          <a:p>
            <a:pPr>
              <a:defRPr/>
            </a:pPr>
            <a:endParaRPr lang="en-US"/>
          </a:p>
        </p:txBody>
      </p:sp>
      <p:sp>
        <p:nvSpPr>
          <p:cNvPr id="3075" name="Rectangle 3"/>
          <p:cNvSpPr>
            <a:spLocks noGrp="1" noChangeArrowheads="1"/>
          </p:cNvSpPr>
          <p:nvPr>
            <p:ph type="dt" sz="quarter" idx="1"/>
          </p:nvPr>
        </p:nvSpPr>
        <p:spPr bwMode="auto">
          <a:xfrm>
            <a:off x="3937518" y="-4101"/>
            <a:ext cx="3012558" cy="4142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19008" tIns="0" rIns="19008" bIns="0" numCol="1" anchor="t" anchorCtr="0" compatLnSpc="1">
            <a:prstTxWarp prst="textNoShape">
              <a:avLst/>
            </a:prstTxWarp>
          </a:bodyPr>
          <a:lstStyle>
            <a:lvl1pPr algn="r" defTabSz="972072">
              <a:defRPr sz="1000" b="0" i="1">
                <a:cs typeface="+mn-cs"/>
              </a:defRPr>
            </a:lvl1pPr>
          </a:lstStyle>
          <a:p>
            <a:pPr>
              <a:defRPr/>
            </a:pPr>
            <a:endParaRPr lang="en-US"/>
          </a:p>
        </p:txBody>
      </p:sp>
      <p:sp>
        <p:nvSpPr>
          <p:cNvPr id="3076" name="Rectangle 4"/>
          <p:cNvSpPr>
            <a:spLocks noGrp="1" noChangeArrowheads="1"/>
          </p:cNvSpPr>
          <p:nvPr>
            <p:ph type="ftr" sz="quarter" idx="2"/>
          </p:nvPr>
        </p:nvSpPr>
        <p:spPr bwMode="auto">
          <a:xfrm>
            <a:off x="-1171" y="8721365"/>
            <a:ext cx="3013729" cy="5167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19008" tIns="0" rIns="19008" bIns="0" numCol="1" anchor="b" anchorCtr="0" compatLnSpc="1">
            <a:prstTxWarp prst="textNoShape">
              <a:avLst/>
            </a:prstTxWarp>
          </a:bodyPr>
          <a:lstStyle>
            <a:lvl1pPr defTabSz="972072">
              <a:defRPr sz="1000" b="0" i="1">
                <a:cs typeface="+mn-cs"/>
              </a:defRPr>
            </a:lvl1pPr>
          </a:lstStyle>
          <a:p>
            <a:pPr>
              <a:defRPr/>
            </a:pPr>
            <a:endParaRPr lang="en-US"/>
          </a:p>
        </p:txBody>
      </p:sp>
      <p:sp>
        <p:nvSpPr>
          <p:cNvPr id="3077" name="Rectangle 5"/>
          <p:cNvSpPr>
            <a:spLocks noGrp="1" noChangeArrowheads="1"/>
          </p:cNvSpPr>
          <p:nvPr>
            <p:ph type="sldNum" sz="quarter" idx="3"/>
          </p:nvPr>
        </p:nvSpPr>
        <p:spPr bwMode="auto">
          <a:xfrm>
            <a:off x="3937518" y="8721365"/>
            <a:ext cx="3012558" cy="5167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19008" tIns="0" rIns="19008" bIns="0" numCol="1" anchor="b" anchorCtr="0" compatLnSpc="1">
            <a:prstTxWarp prst="textNoShape">
              <a:avLst/>
            </a:prstTxWarp>
          </a:bodyPr>
          <a:lstStyle>
            <a:lvl1pPr algn="r" defTabSz="972072">
              <a:defRPr sz="1000" b="0" i="1">
                <a:cs typeface="+mn-cs"/>
              </a:defRPr>
            </a:lvl1pPr>
          </a:lstStyle>
          <a:p>
            <a:pPr>
              <a:defRPr/>
            </a:pPr>
            <a:fld id="{9A869EEC-6A77-634B-A644-7C9D63365D4B}" type="slidenum">
              <a:rPr lang="en-US"/>
              <a:pPr>
                <a:defRPr/>
              </a:pPr>
              <a:t>‹#›</a:t>
            </a:fld>
            <a:endParaRPr lang="en-US"/>
          </a:p>
        </p:txBody>
      </p:sp>
    </p:spTree>
    <p:extLst>
      <p:ext uri="{BB962C8B-B14F-4D97-AF65-F5344CB8AC3E}">
        <p14:creationId xmlns:p14="http://schemas.microsoft.com/office/powerpoint/2010/main" val="243568331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hdr" sz="quarter"/>
          </p:nvPr>
        </p:nvSpPr>
        <p:spPr bwMode="auto">
          <a:xfrm>
            <a:off x="-1171" y="-4101"/>
            <a:ext cx="3013729" cy="4142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19008" tIns="0" rIns="19008" bIns="0" numCol="1" anchor="t" anchorCtr="0" compatLnSpc="1">
            <a:prstTxWarp prst="textNoShape">
              <a:avLst/>
            </a:prstTxWarp>
          </a:bodyPr>
          <a:lstStyle>
            <a:lvl1pPr defTabSz="972072">
              <a:defRPr sz="1000" b="0" i="1">
                <a:cs typeface="+mn-cs"/>
              </a:defRPr>
            </a:lvl1pPr>
          </a:lstStyle>
          <a:p>
            <a:pPr>
              <a:defRPr/>
            </a:pPr>
            <a:endParaRPr lang="en-US"/>
          </a:p>
        </p:txBody>
      </p:sp>
      <p:sp>
        <p:nvSpPr>
          <p:cNvPr id="2051" name="Rectangle 3"/>
          <p:cNvSpPr>
            <a:spLocks noGrp="1" noChangeArrowheads="1"/>
          </p:cNvSpPr>
          <p:nvPr>
            <p:ph type="dt" idx="1"/>
          </p:nvPr>
        </p:nvSpPr>
        <p:spPr bwMode="auto">
          <a:xfrm>
            <a:off x="3937518" y="-4101"/>
            <a:ext cx="3012558" cy="4142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19008" tIns="0" rIns="19008" bIns="0" numCol="1" anchor="t" anchorCtr="0" compatLnSpc="1">
            <a:prstTxWarp prst="textNoShape">
              <a:avLst/>
            </a:prstTxWarp>
          </a:bodyPr>
          <a:lstStyle>
            <a:lvl1pPr algn="r" defTabSz="972072">
              <a:defRPr sz="1000" b="0" i="1">
                <a:cs typeface="+mn-cs"/>
              </a:defRPr>
            </a:lvl1pPr>
          </a:lstStyle>
          <a:p>
            <a:pPr>
              <a:defRPr/>
            </a:pPr>
            <a:endParaRPr lang="en-US"/>
          </a:p>
        </p:txBody>
      </p:sp>
      <p:sp>
        <p:nvSpPr>
          <p:cNvPr id="2052" name="Rectangle 4"/>
          <p:cNvSpPr>
            <a:spLocks noGrp="1" noChangeArrowheads="1"/>
          </p:cNvSpPr>
          <p:nvPr>
            <p:ph type="ftr" sz="quarter" idx="4"/>
          </p:nvPr>
        </p:nvSpPr>
        <p:spPr bwMode="auto">
          <a:xfrm>
            <a:off x="-1171" y="8721365"/>
            <a:ext cx="3013729" cy="5167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19008" tIns="0" rIns="19008" bIns="0" numCol="1" anchor="b" anchorCtr="0" compatLnSpc="1">
            <a:prstTxWarp prst="textNoShape">
              <a:avLst/>
            </a:prstTxWarp>
          </a:bodyPr>
          <a:lstStyle>
            <a:lvl1pPr defTabSz="972072">
              <a:defRPr sz="1000" b="0" i="1">
                <a:cs typeface="+mn-cs"/>
              </a:defRPr>
            </a:lvl1pPr>
          </a:lstStyle>
          <a:p>
            <a:pPr>
              <a:defRPr/>
            </a:pPr>
            <a:endParaRPr lang="en-US"/>
          </a:p>
        </p:txBody>
      </p:sp>
      <p:sp>
        <p:nvSpPr>
          <p:cNvPr id="2053" name="Rectangle 5"/>
          <p:cNvSpPr>
            <a:spLocks noGrp="1" noChangeArrowheads="1"/>
          </p:cNvSpPr>
          <p:nvPr>
            <p:ph type="sldNum" sz="quarter" idx="5"/>
          </p:nvPr>
        </p:nvSpPr>
        <p:spPr bwMode="auto">
          <a:xfrm>
            <a:off x="3937518" y="8721365"/>
            <a:ext cx="3012558" cy="5167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19008" tIns="0" rIns="19008" bIns="0" numCol="1" anchor="b" anchorCtr="0" compatLnSpc="1">
            <a:prstTxWarp prst="textNoShape">
              <a:avLst/>
            </a:prstTxWarp>
          </a:bodyPr>
          <a:lstStyle>
            <a:lvl1pPr algn="r" defTabSz="972072">
              <a:defRPr sz="1000" b="0" i="1">
                <a:cs typeface="+mn-cs"/>
              </a:defRPr>
            </a:lvl1pPr>
          </a:lstStyle>
          <a:p>
            <a:pPr>
              <a:defRPr/>
            </a:pPr>
            <a:fld id="{001023D4-8F16-E644-8EBB-A6A1AE38806E}" type="slidenum">
              <a:rPr lang="en-US"/>
              <a:pPr>
                <a:defRPr/>
              </a:pPr>
              <a:t>‹#›</a:t>
            </a:fld>
            <a:endParaRPr lang="en-US"/>
          </a:p>
        </p:txBody>
      </p:sp>
      <p:sp>
        <p:nvSpPr>
          <p:cNvPr id="2054" name="Rectangle 6"/>
          <p:cNvSpPr>
            <a:spLocks noGrp="1" noChangeArrowheads="1"/>
          </p:cNvSpPr>
          <p:nvPr>
            <p:ph type="body" sz="quarter" idx="3"/>
          </p:nvPr>
        </p:nvSpPr>
        <p:spPr bwMode="auto">
          <a:xfrm>
            <a:off x="748164" y="4388366"/>
            <a:ext cx="5452577" cy="41525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5031" tIns="49099" rIns="95031" bIns="49099"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055" name="Rectangle 7"/>
          <p:cNvSpPr>
            <a:spLocks noGrp="1" noRot="1" noChangeAspect="1" noChangeArrowheads="1" noTextEdit="1"/>
          </p:cNvSpPr>
          <p:nvPr>
            <p:ph type="sldImg" idx="2"/>
          </p:nvPr>
        </p:nvSpPr>
        <p:spPr bwMode="auto">
          <a:xfrm>
            <a:off x="1173163" y="695325"/>
            <a:ext cx="4610100" cy="3459163"/>
          </a:xfrm>
          <a:prstGeom prst="rect">
            <a:avLst/>
          </a:prstGeom>
          <a:noFill/>
          <a:ln w="12699">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 uri="{53640926-AAD7-44D8-BBD7-CCE9431645EC}">
              <a14:shadowObscured xmlns:a14="http://schemas.microsoft.com/office/drawing/2010/main" val="1"/>
            </a:ext>
          </a:extLst>
        </p:spPr>
      </p:sp>
    </p:spTree>
    <p:extLst>
      <p:ext uri="{BB962C8B-B14F-4D97-AF65-F5344CB8AC3E}">
        <p14:creationId xmlns:p14="http://schemas.microsoft.com/office/powerpoint/2010/main" val="811157811"/>
      </p:ext>
    </p:extLst>
  </p:cSld>
  <p:clrMap bg1="lt1" tx1="dk1" bg2="lt2" tx2="dk2" accent1="accent1" accent2="accent2" accent3="accent3" accent4="accent4" accent5="accent5" accent6="accent6" hlink="hlink" folHlink="folHlink"/>
  <p:hf hdr="0" ftr="0" dt="0"/>
  <p:notesStyle>
    <a:lvl1pPr algn="l" defTabSz="976313" rtl="0" eaLnBrk="0" fontAlgn="base" hangingPunct="0">
      <a:spcBef>
        <a:spcPct val="30000"/>
      </a:spcBef>
      <a:spcAft>
        <a:spcPct val="0"/>
      </a:spcAft>
      <a:defRPr sz="1200" kern="1200">
        <a:solidFill>
          <a:schemeClr val="tx1"/>
        </a:solidFill>
        <a:latin typeface="Times New Roman" charset="0"/>
        <a:ea typeface="ＭＳ Ｐゴシック" charset="0"/>
        <a:cs typeface="ＭＳ Ｐゴシック" charset="0"/>
      </a:defRPr>
    </a:lvl1pPr>
    <a:lvl2pPr marL="474663" algn="l" defTabSz="976313" rtl="0" eaLnBrk="0" fontAlgn="base" hangingPunct="0">
      <a:spcBef>
        <a:spcPct val="30000"/>
      </a:spcBef>
      <a:spcAft>
        <a:spcPct val="0"/>
      </a:spcAft>
      <a:defRPr sz="1200" kern="1200">
        <a:solidFill>
          <a:schemeClr val="tx1"/>
        </a:solidFill>
        <a:latin typeface="Times New Roman" charset="0"/>
        <a:ea typeface="ＭＳ Ｐゴシック" charset="0"/>
        <a:cs typeface="+mn-cs"/>
      </a:defRPr>
    </a:lvl2pPr>
    <a:lvl3pPr marL="946150" algn="l" defTabSz="976313" rtl="0" eaLnBrk="0" fontAlgn="base" hangingPunct="0">
      <a:spcBef>
        <a:spcPct val="30000"/>
      </a:spcBef>
      <a:spcAft>
        <a:spcPct val="0"/>
      </a:spcAft>
      <a:defRPr sz="1200" kern="1200">
        <a:solidFill>
          <a:schemeClr val="tx1"/>
        </a:solidFill>
        <a:latin typeface="Times New Roman" charset="0"/>
        <a:ea typeface="ＭＳ Ｐゴシック" charset="0"/>
        <a:cs typeface="+mn-cs"/>
      </a:defRPr>
    </a:lvl3pPr>
    <a:lvl4pPr marL="1417638" algn="l" defTabSz="976313" rtl="0" eaLnBrk="0" fontAlgn="base" hangingPunct="0">
      <a:spcBef>
        <a:spcPct val="30000"/>
      </a:spcBef>
      <a:spcAft>
        <a:spcPct val="0"/>
      </a:spcAft>
      <a:defRPr sz="1200" kern="1200">
        <a:solidFill>
          <a:schemeClr val="tx1"/>
        </a:solidFill>
        <a:latin typeface="Times New Roman" charset="0"/>
        <a:ea typeface="ＭＳ Ｐゴシック" charset="0"/>
        <a:cs typeface="+mn-cs"/>
      </a:defRPr>
    </a:lvl4pPr>
    <a:lvl5pPr marL="1892300" algn="l" defTabSz="976313" rtl="0" eaLnBrk="0" fontAlgn="base" hangingPunct="0">
      <a:spcBef>
        <a:spcPct val="30000"/>
      </a:spcBef>
      <a:spcAft>
        <a:spcPct val="0"/>
      </a:spcAft>
      <a:defRPr sz="1200" kern="1200">
        <a:solidFill>
          <a:schemeClr val="tx1"/>
        </a:solidFill>
        <a:latin typeface="Times New Roman" charset="0"/>
        <a:ea typeface="ＭＳ Ｐゴシック" charset="0"/>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1</a:t>
            </a:fld>
            <a:endParaRPr lang="en-US"/>
          </a:p>
        </p:txBody>
      </p:sp>
    </p:spTree>
    <p:extLst>
      <p:ext uri="{BB962C8B-B14F-4D97-AF65-F5344CB8AC3E}">
        <p14:creationId xmlns:p14="http://schemas.microsoft.com/office/powerpoint/2010/main" val="40376288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2</a:t>
            </a:fld>
            <a:endParaRPr lang="en-US"/>
          </a:p>
        </p:txBody>
      </p:sp>
    </p:spTree>
    <p:extLst>
      <p:ext uri="{BB962C8B-B14F-4D97-AF65-F5344CB8AC3E}">
        <p14:creationId xmlns:p14="http://schemas.microsoft.com/office/powerpoint/2010/main" val="3569009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3</a:t>
            </a:fld>
            <a:endParaRPr lang="en-US"/>
          </a:p>
        </p:txBody>
      </p:sp>
    </p:spTree>
    <p:extLst>
      <p:ext uri="{BB962C8B-B14F-4D97-AF65-F5344CB8AC3E}">
        <p14:creationId xmlns:p14="http://schemas.microsoft.com/office/powerpoint/2010/main" val="10775854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4</a:t>
            </a:fld>
            <a:endParaRPr lang="en-US"/>
          </a:p>
        </p:txBody>
      </p:sp>
    </p:spTree>
    <p:extLst>
      <p:ext uri="{BB962C8B-B14F-4D97-AF65-F5344CB8AC3E}">
        <p14:creationId xmlns:p14="http://schemas.microsoft.com/office/powerpoint/2010/main" val="17266924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5</a:t>
            </a:fld>
            <a:endParaRPr lang="en-US"/>
          </a:p>
        </p:txBody>
      </p:sp>
    </p:spTree>
    <p:extLst>
      <p:ext uri="{BB962C8B-B14F-4D97-AF65-F5344CB8AC3E}">
        <p14:creationId xmlns:p14="http://schemas.microsoft.com/office/powerpoint/2010/main" val="33408021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6</a:t>
            </a:fld>
            <a:endParaRPr lang="en-US"/>
          </a:p>
        </p:txBody>
      </p:sp>
    </p:spTree>
    <p:extLst>
      <p:ext uri="{BB962C8B-B14F-4D97-AF65-F5344CB8AC3E}">
        <p14:creationId xmlns:p14="http://schemas.microsoft.com/office/powerpoint/2010/main" val="22726795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Videos? </a:t>
            </a:r>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7</a:t>
            </a:fld>
            <a:endParaRPr lang="en-US"/>
          </a:p>
        </p:txBody>
      </p:sp>
    </p:spTree>
    <p:extLst>
      <p:ext uri="{BB962C8B-B14F-4D97-AF65-F5344CB8AC3E}">
        <p14:creationId xmlns:p14="http://schemas.microsoft.com/office/powerpoint/2010/main" val="41093870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8</a:t>
            </a:fld>
            <a:endParaRPr lang="en-US"/>
          </a:p>
        </p:txBody>
      </p:sp>
    </p:spTree>
    <p:extLst>
      <p:ext uri="{BB962C8B-B14F-4D97-AF65-F5344CB8AC3E}">
        <p14:creationId xmlns:p14="http://schemas.microsoft.com/office/powerpoint/2010/main" val="13502828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9</a:t>
            </a:fld>
            <a:endParaRPr lang="en-US"/>
          </a:p>
        </p:txBody>
      </p:sp>
    </p:spTree>
    <p:extLst>
      <p:ext uri="{BB962C8B-B14F-4D97-AF65-F5344CB8AC3E}">
        <p14:creationId xmlns:p14="http://schemas.microsoft.com/office/powerpoint/2010/main" val="3746772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is this picture from? Title of slide? </a:t>
            </a:r>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10</a:t>
            </a:fld>
            <a:endParaRPr lang="en-US"/>
          </a:p>
        </p:txBody>
      </p:sp>
    </p:spTree>
    <p:extLst>
      <p:ext uri="{BB962C8B-B14F-4D97-AF65-F5344CB8AC3E}">
        <p14:creationId xmlns:p14="http://schemas.microsoft.com/office/powerpoint/2010/main" val="42610294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11</a:t>
            </a:fld>
            <a:endParaRPr lang="en-US"/>
          </a:p>
        </p:txBody>
      </p:sp>
    </p:spTree>
    <p:extLst>
      <p:ext uri="{BB962C8B-B14F-4D97-AF65-F5344CB8AC3E}">
        <p14:creationId xmlns:p14="http://schemas.microsoft.com/office/powerpoint/2010/main" val="40263490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12</a:t>
            </a:fld>
            <a:endParaRPr lang="en-US"/>
          </a:p>
        </p:txBody>
      </p:sp>
    </p:spTree>
    <p:extLst>
      <p:ext uri="{BB962C8B-B14F-4D97-AF65-F5344CB8AC3E}">
        <p14:creationId xmlns:p14="http://schemas.microsoft.com/office/powerpoint/2010/main" val="24299273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13</a:t>
            </a:fld>
            <a:endParaRPr lang="en-US"/>
          </a:p>
        </p:txBody>
      </p:sp>
    </p:spTree>
    <p:extLst>
      <p:ext uri="{BB962C8B-B14F-4D97-AF65-F5344CB8AC3E}">
        <p14:creationId xmlns:p14="http://schemas.microsoft.com/office/powerpoint/2010/main" val="18067144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15</a:t>
            </a:fld>
            <a:endParaRPr lang="en-US"/>
          </a:p>
        </p:txBody>
      </p:sp>
    </p:spTree>
    <p:extLst>
      <p:ext uri="{BB962C8B-B14F-4D97-AF65-F5344CB8AC3E}">
        <p14:creationId xmlns:p14="http://schemas.microsoft.com/office/powerpoint/2010/main" val="7736235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16</a:t>
            </a:fld>
            <a:endParaRPr lang="en-US"/>
          </a:p>
        </p:txBody>
      </p:sp>
    </p:spTree>
    <p:extLst>
      <p:ext uri="{BB962C8B-B14F-4D97-AF65-F5344CB8AC3E}">
        <p14:creationId xmlns:p14="http://schemas.microsoft.com/office/powerpoint/2010/main" val="18432387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17</a:t>
            </a:fld>
            <a:endParaRPr lang="en-US"/>
          </a:p>
        </p:txBody>
      </p:sp>
    </p:spTree>
    <p:extLst>
      <p:ext uri="{BB962C8B-B14F-4D97-AF65-F5344CB8AC3E}">
        <p14:creationId xmlns:p14="http://schemas.microsoft.com/office/powerpoint/2010/main" val="8419815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18</a:t>
            </a:fld>
            <a:endParaRPr lang="en-US"/>
          </a:p>
        </p:txBody>
      </p:sp>
    </p:spTree>
    <p:extLst>
      <p:ext uri="{BB962C8B-B14F-4D97-AF65-F5344CB8AC3E}">
        <p14:creationId xmlns:p14="http://schemas.microsoft.com/office/powerpoint/2010/main" val="33294100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19</a:t>
            </a:fld>
            <a:endParaRPr lang="en-US"/>
          </a:p>
        </p:txBody>
      </p:sp>
    </p:spTree>
    <p:extLst>
      <p:ext uri="{BB962C8B-B14F-4D97-AF65-F5344CB8AC3E}">
        <p14:creationId xmlns:p14="http://schemas.microsoft.com/office/powerpoint/2010/main" val="31740660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20</a:t>
            </a:fld>
            <a:endParaRPr lang="en-US"/>
          </a:p>
        </p:txBody>
      </p:sp>
    </p:spTree>
    <p:extLst>
      <p:ext uri="{BB962C8B-B14F-4D97-AF65-F5344CB8AC3E}">
        <p14:creationId xmlns:p14="http://schemas.microsoft.com/office/powerpoint/2010/main" val="64901987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Image Placeholder 1"/>
          <p:cNvSpPr>
            <a:spLocks noGrp="1" noRot="1" noChangeAspect="1" noTextEdit="1"/>
          </p:cNvSpPr>
          <p:nvPr>
            <p:ph type="sldImg"/>
          </p:nvPr>
        </p:nvSpPr>
        <p:spPr>
          <a:ln/>
        </p:spPr>
      </p:sp>
      <p:sp>
        <p:nvSpPr>
          <p:cNvPr id="51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dirty="0"/>
              <a:t>Problem Statement:</a:t>
            </a:r>
          </a:p>
          <a:p>
            <a:pPr eaLnBrk="1" hangingPunct="1">
              <a:spcBef>
                <a:spcPct val="0"/>
              </a:spcBef>
            </a:pPr>
            <a:endParaRPr lang="en-US" dirty="0"/>
          </a:p>
          <a:p>
            <a:pPr eaLnBrk="1" hangingPunct="1">
              <a:spcBef>
                <a:spcPct val="0"/>
              </a:spcBef>
            </a:pPr>
            <a:r>
              <a:rPr lang="en-US" dirty="0"/>
              <a:t>Only</a:t>
            </a:r>
            <a:r>
              <a:rPr lang="en-US" baseline="0" dirty="0"/>
              <a:t> 9 of 17 Area Commanders, responsible for a significant portion of the bases $10.3 </a:t>
            </a:r>
            <a:r>
              <a:rPr lang="en-US" baseline="0" dirty="0" err="1"/>
              <a:t>bil</a:t>
            </a:r>
            <a:r>
              <a:rPr lang="en-US" baseline="0" dirty="0"/>
              <a:t> in facilities assets do not have an AFM with direct access to the Facilities Maintenance Division (FMD) process.  FMD has only 7 funded position, TECOM has one.</a:t>
            </a:r>
            <a:endParaRPr lang="en-US" dirty="0"/>
          </a:p>
        </p:txBody>
      </p:sp>
      <p:sp>
        <p:nvSpPr>
          <p:cNvPr id="51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91299" eaLnBrk="0" hangingPunct="0">
              <a:defRPr>
                <a:solidFill>
                  <a:schemeClr val="tx1"/>
                </a:solidFill>
                <a:latin typeface="Arial" charset="0"/>
                <a:cs typeface="Arial" charset="0"/>
              </a:defRPr>
            </a:lvl1pPr>
            <a:lvl2pPr marL="717948" indent="-276134" defTabSz="891299" eaLnBrk="0" hangingPunct="0">
              <a:defRPr>
                <a:solidFill>
                  <a:schemeClr val="tx1"/>
                </a:solidFill>
                <a:latin typeface="Arial" charset="0"/>
                <a:cs typeface="Arial" charset="0"/>
              </a:defRPr>
            </a:lvl2pPr>
            <a:lvl3pPr marL="1104536" indent="-220907" defTabSz="891299" eaLnBrk="0" hangingPunct="0">
              <a:defRPr>
                <a:solidFill>
                  <a:schemeClr val="tx1"/>
                </a:solidFill>
                <a:latin typeface="Arial" charset="0"/>
                <a:cs typeface="Arial" charset="0"/>
              </a:defRPr>
            </a:lvl3pPr>
            <a:lvl4pPr marL="1546350" indent="-220907" defTabSz="891299" eaLnBrk="0" hangingPunct="0">
              <a:defRPr>
                <a:solidFill>
                  <a:schemeClr val="tx1"/>
                </a:solidFill>
                <a:latin typeface="Arial" charset="0"/>
                <a:cs typeface="Arial" charset="0"/>
              </a:defRPr>
            </a:lvl4pPr>
            <a:lvl5pPr marL="1988165" indent="-220907" defTabSz="891299" eaLnBrk="0" hangingPunct="0">
              <a:defRPr>
                <a:solidFill>
                  <a:schemeClr val="tx1"/>
                </a:solidFill>
                <a:latin typeface="Arial" charset="0"/>
                <a:cs typeface="Arial" charset="0"/>
              </a:defRPr>
            </a:lvl5pPr>
            <a:lvl6pPr marL="2429979" indent="-220907" defTabSz="891299" eaLnBrk="0" fontAlgn="base" hangingPunct="0">
              <a:spcBef>
                <a:spcPct val="0"/>
              </a:spcBef>
              <a:spcAft>
                <a:spcPct val="0"/>
              </a:spcAft>
              <a:defRPr>
                <a:solidFill>
                  <a:schemeClr val="tx1"/>
                </a:solidFill>
                <a:latin typeface="Arial" charset="0"/>
                <a:cs typeface="Arial" charset="0"/>
              </a:defRPr>
            </a:lvl6pPr>
            <a:lvl7pPr marL="2871793" indent="-220907" defTabSz="891299" eaLnBrk="0" fontAlgn="base" hangingPunct="0">
              <a:spcBef>
                <a:spcPct val="0"/>
              </a:spcBef>
              <a:spcAft>
                <a:spcPct val="0"/>
              </a:spcAft>
              <a:defRPr>
                <a:solidFill>
                  <a:schemeClr val="tx1"/>
                </a:solidFill>
                <a:latin typeface="Arial" charset="0"/>
                <a:cs typeface="Arial" charset="0"/>
              </a:defRPr>
            </a:lvl7pPr>
            <a:lvl8pPr marL="3313608" indent="-220907" defTabSz="891299" eaLnBrk="0" fontAlgn="base" hangingPunct="0">
              <a:spcBef>
                <a:spcPct val="0"/>
              </a:spcBef>
              <a:spcAft>
                <a:spcPct val="0"/>
              </a:spcAft>
              <a:defRPr>
                <a:solidFill>
                  <a:schemeClr val="tx1"/>
                </a:solidFill>
                <a:latin typeface="Arial" charset="0"/>
                <a:cs typeface="Arial" charset="0"/>
              </a:defRPr>
            </a:lvl8pPr>
            <a:lvl9pPr marL="3755422" indent="-220907" defTabSz="891299" eaLnBrk="0" fontAlgn="base" hangingPunct="0">
              <a:spcBef>
                <a:spcPct val="0"/>
              </a:spcBef>
              <a:spcAft>
                <a:spcPct val="0"/>
              </a:spcAft>
              <a:defRPr>
                <a:solidFill>
                  <a:schemeClr val="tx1"/>
                </a:solidFill>
                <a:latin typeface="Arial" charset="0"/>
                <a:cs typeface="Arial" charset="0"/>
              </a:defRPr>
            </a:lvl9pPr>
          </a:lstStyle>
          <a:p>
            <a:pPr eaLnBrk="1" hangingPunct="1"/>
            <a:fld id="{0484F1B3-471F-4B09-B1D6-9DB6751A74B9}" type="slidenum">
              <a:rPr lang="en-US" smtClean="0">
                <a:solidFill>
                  <a:srgbClr val="000000"/>
                </a:solidFill>
              </a:rPr>
              <a:pPr eaLnBrk="1" hangingPunct="1"/>
              <a:t>21</a:t>
            </a:fld>
            <a:endParaRPr lang="en-US" dirty="0">
              <a:solidFill>
                <a:srgbClr val="000000"/>
              </a:solidFill>
            </a:endParaRPr>
          </a:p>
        </p:txBody>
      </p:sp>
    </p:spTree>
    <p:extLst>
      <p:ext uri="{BB962C8B-B14F-4D97-AF65-F5344CB8AC3E}">
        <p14:creationId xmlns:p14="http://schemas.microsoft.com/office/powerpoint/2010/main" val="273694988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Image Placeholder 1"/>
          <p:cNvSpPr>
            <a:spLocks noGrp="1" noRot="1" noChangeAspect="1" noTextEdit="1"/>
          </p:cNvSpPr>
          <p:nvPr>
            <p:ph type="sldImg"/>
          </p:nvPr>
        </p:nvSpPr>
        <p:spPr>
          <a:ln/>
        </p:spPr>
      </p:sp>
      <p:sp>
        <p:nvSpPr>
          <p:cNvPr id="51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dirty="0"/>
              <a:t>Problem Statement:</a:t>
            </a:r>
          </a:p>
          <a:p>
            <a:pPr eaLnBrk="1" hangingPunct="1">
              <a:spcBef>
                <a:spcPct val="0"/>
              </a:spcBef>
            </a:pPr>
            <a:endParaRPr lang="en-US" dirty="0"/>
          </a:p>
          <a:p>
            <a:pPr eaLnBrk="1" hangingPunct="1">
              <a:spcBef>
                <a:spcPct val="0"/>
              </a:spcBef>
            </a:pPr>
            <a:r>
              <a:rPr lang="en-US" dirty="0"/>
              <a:t>Only</a:t>
            </a:r>
            <a:r>
              <a:rPr lang="en-US" baseline="0" dirty="0"/>
              <a:t> 9 of 17 Area Commanders, responsible for a significant portion of the bases $10.3 </a:t>
            </a:r>
            <a:r>
              <a:rPr lang="en-US" baseline="0" dirty="0" err="1"/>
              <a:t>bil</a:t>
            </a:r>
            <a:r>
              <a:rPr lang="en-US" baseline="0" dirty="0"/>
              <a:t> in facilities assets do not have an AFM with direct access to the Facilities Maintenance Division (FMD) process.  FMD has only 7 funded position, TECOM has one.</a:t>
            </a:r>
            <a:endParaRPr lang="en-US" dirty="0"/>
          </a:p>
        </p:txBody>
      </p:sp>
      <p:sp>
        <p:nvSpPr>
          <p:cNvPr id="51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91299" eaLnBrk="0" hangingPunct="0">
              <a:defRPr>
                <a:solidFill>
                  <a:schemeClr val="tx1"/>
                </a:solidFill>
                <a:latin typeface="Arial" charset="0"/>
                <a:cs typeface="Arial" charset="0"/>
              </a:defRPr>
            </a:lvl1pPr>
            <a:lvl2pPr marL="717948" indent="-276134" defTabSz="891299" eaLnBrk="0" hangingPunct="0">
              <a:defRPr>
                <a:solidFill>
                  <a:schemeClr val="tx1"/>
                </a:solidFill>
                <a:latin typeface="Arial" charset="0"/>
                <a:cs typeface="Arial" charset="0"/>
              </a:defRPr>
            </a:lvl2pPr>
            <a:lvl3pPr marL="1104536" indent="-220907" defTabSz="891299" eaLnBrk="0" hangingPunct="0">
              <a:defRPr>
                <a:solidFill>
                  <a:schemeClr val="tx1"/>
                </a:solidFill>
                <a:latin typeface="Arial" charset="0"/>
                <a:cs typeface="Arial" charset="0"/>
              </a:defRPr>
            </a:lvl3pPr>
            <a:lvl4pPr marL="1546350" indent="-220907" defTabSz="891299" eaLnBrk="0" hangingPunct="0">
              <a:defRPr>
                <a:solidFill>
                  <a:schemeClr val="tx1"/>
                </a:solidFill>
                <a:latin typeface="Arial" charset="0"/>
                <a:cs typeface="Arial" charset="0"/>
              </a:defRPr>
            </a:lvl4pPr>
            <a:lvl5pPr marL="1988165" indent="-220907" defTabSz="891299" eaLnBrk="0" hangingPunct="0">
              <a:defRPr>
                <a:solidFill>
                  <a:schemeClr val="tx1"/>
                </a:solidFill>
                <a:latin typeface="Arial" charset="0"/>
                <a:cs typeface="Arial" charset="0"/>
              </a:defRPr>
            </a:lvl5pPr>
            <a:lvl6pPr marL="2429979" indent="-220907" defTabSz="891299" eaLnBrk="0" fontAlgn="base" hangingPunct="0">
              <a:spcBef>
                <a:spcPct val="0"/>
              </a:spcBef>
              <a:spcAft>
                <a:spcPct val="0"/>
              </a:spcAft>
              <a:defRPr>
                <a:solidFill>
                  <a:schemeClr val="tx1"/>
                </a:solidFill>
                <a:latin typeface="Arial" charset="0"/>
                <a:cs typeface="Arial" charset="0"/>
              </a:defRPr>
            </a:lvl6pPr>
            <a:lvl7pPr marL="2871793" indent="-220907" defTabSz="891299" eaLnBrk="0" fontAlgn="base" hangingPunct="0">
              <a:spcBef>
                <a:spcPct val="0"/>
              </a:spcBef>
              <a:spcAft>
                <a:spcPct val="0"/>
              </a:spcAft>
              <a:defRPr>
                <a:solidFill>
                  <a:schemeClr val="tx1"/>
                </a:solidFill>
                <a:latin typeface="Arial" charset="0"/>
                <a:cs typeface="Arial" charset="0"/>
              </a:defRPr>
            </a:lvl7pPr>
            <a:lvl8pPr marL="3313608" indent="-220907" defTabSz="891299" eaLnBrk="0" fontAlgn="base" hangingPunct="0">
              <a:spcBef>
                <a:spcPct val="0"/>
              </a:spcBef>
              <a:spcAft>
                <a:spcPct val="0"/>
              </a:spcAft>
              <a:defRPr>
                <a:solidFill>
                  <a:schemeClr val="tx1"/>
                </a:solidFill>
                <a:latin typeface="Arial" charset="0"/>
                <a:cs typeface="Arial" charset="0"/>
              </a:defRPr>
            </a:lvl8pPr>
            <a:lvl9pPr marL="3755422" indent="-220907" defTabSz="891299" eaLnBrk="0" fontAlgn="base" hangingPunct="0">
              <a:spcBef>
                <a:spcPct val="0"/>
              </a:spcBef>
              <a:spcAft>
                <a:spcPct val="0"/>
              </a:spcAft>
              <a:defRPr>
                <a:solidFill>
                  <a:schemeClr val="tx1"/>
                </a:solidFill>
                <a:latin typeface="Arial" charset="0"/>
                <a:cs typeface="Arial" charset="0"/>
              </a:defRPr>
            </a:lvl9pPr>
          </a:lstStyle>
          <a:p>
            <a:pPr eaLnBrk="1" hangingPunct="1"/>
            <a:fld id="{0484F1B3-471F-4B09-B1D6-9DB6751A74B9}" type="slidenum">
              <a:rPr lang="en-US" smtClean="0">
                <a:solidFill>
                  <a:srgbClr val="000000"/>
                </a:solidFill>
              </a:rPr>
              <a:pPr eaLnBrk="1" hangingPunct="1"/>
              <a:t>22</a:t>
            </a:fld>
            <a:endParaRPr lang="en-US" dirty="0">
              <a:solidFill>
                <a:srgbClr val="000000"/>
              </a:solidFill>
            </a:endParaRPr>
          </a:p>
        </p:txBody>
      </p:sp>
    </p:spTree>
    <p:extLst>
      <p:ext uri="{BB962C8B-B14F-4D97-AF65-F5344CB8AC3E}">
        <p14:creationId xmlns:p14="http://schemas.microsoft.com/office/powerpoint/2010/main" val="268797979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23</a:t>
            </a:fld>
            <a:endParaRPr lang="en-US"/>
          </a:p>
        </p:txBody>
      </p:sp>
    </p:spTree>
    <p:extLst>
      <p:ext uri="{BB962C8B-B14F-4D97-AF65-F5344CB8AC3E}">
        <p14:creationId xmlns:p14="http://schemas.microsoft.com/office/powerpoint/2010/main" val="298454800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24</a:t>
            </a:fld>
            <a:endParaRPr lang="en-US"/>
          </a:p>
        </p:txBody>
      </p:sp>
    </p:spTree>
    <p:extLst>
      <p:ext uri="{BB962C8B-B14F-4D97-AF65-F5344CB8AC3E}">
        <p14:creationId xmlns:p14="http://schemas.microsoft.com/office/powerpoint/2010/main" val="81388880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25</a:t>
            </a:fld>
            <a:endParaRPr lang="en-US"/>
          </a:p>
        </p:txBody>
      </p:sp>
    </p:spTree>
    <p:extLst>
      <p:ext uri="{BB962C8B-B14F-4D97-AF65-F5344CB8AC3E}">
        <p14:creationId xmlns:p14="http://schemas.microsoft.com/office/powerpoint/2010/main" val="372088434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26</a:t>
            </a:fld>
            <a:endParaRPr lang="en-US"/>
          </a:p>
        </p:txBody>
      </p:sp>
    </p:spTree>
    <p:extLst>
      <p:ext uri="{BB962C8B-B14F-4D97-AF65-F5344CB8AC3E}">
        <p14:creationId xmlns:p14="http://schemas.microsoft.com/office/powerpoint/2010/main" val="301324842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27</a:t>
            </a:fld>
            <a:endParaRPr lang="en-US"/>
          </a:p>
        </p:txBody>
      </p:sp>
    </p:spTree>
    <p:extLst>
      <p:ext uri="{BB962C8B-B14F-4D97-AF65-F5344CB8AC3E}">
        <p14:creationId xmlns:p14="http://schemas.microsoft.com/office/powerpoint/2010/main" val="81417797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28</a:t>
            </a:fld>
            <a:endParaRPr lang="en-US"/>
          </a:p>
        </p:txBody>
      </p:sp>
    </p:spTree>
    <p:extLst>
      <p:ext uri="{BB962C8B-B14F-4D97-AF65-F5344CB8AC3E}">
        <p14:creationId xmlns:p14="http://schemas.microsoft.com/office/powerpoint/2010/main" val="70769938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29</a:t>
            </a:fld>
            <a:endParaRPr lang="en-US"/>
          </a:p>
        </p:txBody>
      </p:sp>
    </p:spTree>
    <p:extLst>
      <p:ext uri="{BB962C8B-B14F-4D97-AF65-F5344CB8AC3E}">
        <p14:creationId xmlns:p14="http://schemas.microsoft.com/office/powerpoint/2010/main" val="236248246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30</a:t>
            </a:fld>
            <a:endParaRPr lang="en-US"/>
          </a:p>
        </p:txBody>
      </p:sp>
    </p:spTree>
    <p:extLst>
      <p:ext uri="{BB962C8B-B14F-4D97-AF65-F5344CB8AC3E}">
        <p14:creationId xmlns:p14="http://schemas.microsoft.com/office/powerpoint/2010/main" val="240766632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31</a:t>
            </a:fld>
            <a:endParaRPr lang="en-US"/>
          </a:p>
        </p:txBody>
      </p:sp>
    </p:spTree>
    <p:extLst>
      <p:ext uri="{BB962C8B-B14F-4D97-AF65-F5344CB8AC3E}">
        <p14:creationId xmlns:p14="http://schemas.microsoft.com/office/powerpoint/2010/main" val="174430781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32</a:t>
            </a:fld>
            <a:endParaRPr lang="en-US"/>
          </a:p>
        </p:txBody>
      </p:sp>
    </p:spTree>
    <p:extLst>
      <p:ext uri="{BB962C8B-B14F-4D97-AF65-F5344CB8AC3E}">
        <p14:creationId xmlns:p14="http://schemas.microsoft.com/office/powerpoint/2010/main" val="110407554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33</a:t>
            </a:fld>
            <a:endParaRPr lang="en-US"/>
          </a:p>
        </p:txBody>
      </p:sp>
    </p:spTree>
    <p:extLst>
      <p:ext uri="{BB962C8B-B14F-4D97-AF65-F5344CB8AC3E}">
        <p14:creationId xmlns:p14="http://schemas.microsoft.com/office/powerpoint/2010/main" val="132404044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34</a:t>
            </a:fld>
            <a:endParaRPr lang="en-US"/>
          </a:p>
        </p:txBody>
      </p:sp>
    </p:spTree>
    <p:extLst>
      <p:ext uri="{BB962C8B-B14F-4D97-AF65-F5344CB8AC3E}">
        <p14:creationId xmlns:p14="http://schemas.microsoft.com/office/powerpoint/2010/main" val="177831981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35</a:t>
            </a:fld>
            <a:endParaRPr lang="en-US"/>
          </a:p>
        </p:txBody>
      </p:sp>
    </p:spTree>
    <p:extLst>
      <p:ext uri="{BB962C8B-B14F-4D97-AF65-F5344CB8AC3E}">
        <p14:creationId xmlns:p14="http://schemas.microsoft.com/office/powerpoint/2010/main" val="397720652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37</a:t>
            </a:fld>
            <a:endParaRPr lang="en-US"/>
          </a:p>
        </p:txBody>
      </p:sp>
    </p:spTree>
    <p:extLst>
      <p:ext uri="{BB962C8B-B14F-4D97-AF65-F5344CB8AC3E}">
        <p14:creationId xmlns:p14="http://schemas.microsoft.com/office/powerpoint/2010/main" val="114807545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38</a:t>
            </a:fld>
            <a:endParaRPr lang="en-US"/>
          </a:p>
        </p:txBody>
      </p:sp>
    </p:spTree>
    <p:extLst>
      <p:ext uri="{BB962C8B-B14F-4D97-AF65-F5344CB8AC3E}">
        <p14:creationId xmlns:p14="http://schemas.microsoft.com/office/powerpoint/2010/main" val="210431652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39</a:t>
            </a:fld>
            <a:endParaRPr lang="en-US"/>
          </a:p>
        </p:txBody>
      </p:sp>
    </p:spTree>
    <p:extLst>
      <p:ext uri="{BB962C8B-B14F-4D97-AF65-F5344CB8AC3E}">
        <p14:creationId xmlns:p14="http://schemas.microsoft.com/office/powerpoint/2010/main" val="365905528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40</a:t>
            </a:fld>
            <a:endParaRPr lang="en-US"/>
          </a:p>
        </p:txBody>
      </p:sp>
    </p:spTree>
    <p:extLst>
      <p:ext uri="{BB962C8B-B14F-4D97-AF65-F5344CB8AC3E}">
        <p14:creationId xmlns:p14="http://schemas.microsoft.com/office/powerpoint/2010/main" val="75714457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41</a:t>
            </a:fld>
            <a:endParaRPr lang="en-US"/>
          </a:p>
        </p:txBody>
      </p:sp>
    </p:spTree>
    <p:extLst>
      <p:ext uri="{BB962C8B-B14F-4D97-AF65-F5344CB8AC3E}">
        <p14:creationId xmlns:p14="http://schemas.microsoft.com/office/powerpoint/2010/main" val="18379024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42</a:t>
            </a:fld>
            <a:endParaRPr lang="en-US"/>
          </a:p>
        </p:txBody>
      </p:sp>
    </p:spTree>
    <p:extLst>
      <p:ext uri="{BB962C8B-B14F-4D97-AF65-F5344CB8AC3E}">
        <p14:creationId xmlns:p14="http://schemas.microsoft.com/office/powerpoint/2010/main" val="185068190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43</a:t>
            </a:fld>
            <a:endParaRPr lang="en-US"/>
          </a:p>
        </p:txBody>
      </p:sp>
    </p:spTree>
    <p:extLst>
      <p:ext uri="{BB962C8B-B14F-4D97-AF65-F5344CB8AC3E}">
        <p14:creationId xmlns:p14="http://schemas.microsoft.com/office/powerpoint/2010/main" val="141476752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44</a:t>
            </a:fld>
            <a:endParaRPr lang="en-US"/>
          </a:p>
        </p:txBody>
      </p:sp>
    </p:spTree>
    <p:extLst>
      <p:ext uri="{BB962C8B-B14F-4D97-AF65-F5344CB8AC3E}">
        <p14:creationId xmlns:p14="http://schemas.microsoft.com/office/powerpoint/2010/main" val="194157973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45</a:t>
            </a:fld>
            <a:endParaRPr lang="en-US"/>
          </a:p>
        </p:txBody>
      </p:sp>
    </p:spTree>
    <p:extLst>
      <p:ext uri="{BB962C8B-B14F-4D97-AF65-F5344CB8AC3E}">
        <p14:creationId xmlns:p14="http://schemas.microsoft.com/office/powerpoint/2010/main" val="7607023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46</a:t>
            </a:fld>
            <a:endParaRPr lang="en-US"/>
          </a:p>
        </p:txBody>
      </p:sp>
    </p:spTree>
    <p:extLst>
      <p:ext uri="{BB962C8B-B14F-4D97-AF65-F5344CB8AC3E}">
        <p14:creationId xmlns:p14="http://schemas.microsoft.com/office/powerpoint/2010/main" val="385625956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47</a:t>
            </a:fld>
            <a:endParaRPr lang="en-US"/>
          </a:p>
        </p:txBody>
      </p:sp>
    </p:spTree>
    <p:extLst>
      <p:ext uri="{BB962C8B-B14F-4D97-AF65-F5344CB8AC3E}">
        <p14:creationId xmlns:p14="http://schemas.microsoft.com/office/powerpoint/2010/main" val="63641948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48</a:t>
            </a:fld>
            <a:endParaRPr lang="en-US"/>
          </a:p>
        </p:txBody>
      </p:sp>
    </p:spTree>
    <p:extLst>
      <p:ext uri="{BB962C8B-B14F-4D97-AF65-F5344CB8AC3E}">
        <p14:creationId xmlns:p14="http://schemas.microsoft.com/office/powerpoint/2010/main" val="407243714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49</a:t>
            </a:fld>
            <a:endParaRPr lang="en-US"/>
          </a:p>
        </p:txBody>
      </p:sp>
    </p:spTree>
    <p:extLst>
      <p:ext uri="{BB962C8B-B14F-4D97-AF65-F5344CB8AC3E}">
        <p14:creationId xmlns:p14="http://schemas.microsoft.com/office/powerpoint/2010/main" val="213923351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50</a:t>
            </a:fld>
            <a:endParaRPr lang="en-US"/>
          </a:p>
        </p:txBody>
      </p:sp>
    </p:spTree>
    <p:extLst>
      <p:ext uri="{BB962C8B-B14F-4D97-AF65-F5344CB8AC3E}">
        <p14:creationId xmlns:p14="http://schemas.microsoft.com/office/powerpoint/2010/main" val="429248517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51</a:t>
            </a:fld>
            <a:endParaRPr lang="en-US"/>
          </a:p>
        </p:txBody>
      </p:sp>
    </p:spTree>
    <p:extLst>
      <p:ext uri="{BB962C8B-B14F-4D97-AF65-F5344CB8AC3E}">
        <p14:creationId xmlns:p14="http://schemas.microsoft.com/office/powerpoint/2010/main" val="2376496508"/>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52</a:t>
            </a:fld>
            <a:endParaRPr lang="en-US"/>
          </a:p>
        </p:txBody>
      </p:sp>
    </p:spTree>
    <p:extLst>
      <p:ext uri="{BB962C8B-B14F-4D97-AF65-F5344CB8AC3E}">
        <p14:creationId xmlns:p14="http://schemas.microsoft.com/office/powerpoint/2010/main" val="1452716513"/>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53</a:t>
            </a:fld>
            <a:endParaRPr lang="en-US"/>
          </a:p>
        </p:txBody>
      </p:sp>
    </p:spTree>
    <p:extLst>
      <p:ext uri="{BB962C8B-B14F-4D97-AF65-F5344CB8AC3E}">
        <p14:creationId xmlns:p14="http://schemas.microsoft.com/office/powerpoint/2010/main" val="975069120"/>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54</a:t>
            </a:fld>
            <a:endParaRPr lang="en-US"/>
          </a:p>
        </p:txBody>
      </p:sp>
    </p:spTree>
    <p:extLst>
      <p:ext uri="{BB962C8B-B14F-4D97-AF65-F5344CB8AC3E}">
        <p14:creationId xmlns:p14="http://schemas.microsoft.com/office/powerpoint/2010/main" val="1152719718"/>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55</a:t>
            </a:fld>
            <a:endParaRPr lang="en-US"/>
          </a:p>
        </p:txBody>
      </p:sp>
    </p:spTree>
    <p:extLst>
      <p:ext uri="{BB962C8B-B14F-4D97-AF65-F5344CB8AC3E}">
        <p14:creationId xmlns:p14="http://schemas.microsoft.com/office/powerpoint/2010/main" val="1026158301"/>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56</a:t>
            </a:fld>
            <a:endParaRPr lang="en-US"/>
          </a:p>
        </p:txBody>
      </p:sp>
    </p:spTree>
    <p:extLst>
      <p:ext uri="{BB962C8B-B14F-4D97-AF65-F5344CB8AC3E}">
        <p14:creationId xmlns:p14="http://schemas.microsoft.com/office/powerpoint/2010/main" val="3071905029"/>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57</a:t>
            </a:fld>
            <a:endParaRPr lang="en-US"/>
          </a:p>
        </p:txBody>
      </p:sp>
    </p:spTree>
    <p:extLst>
      <p:ext uri="{BB962C8B-B14F-4D97-AF65-F5344CB8AC3E}">
        <p14:creationId xmlns:p14="http://schemas.microsoft.com/office/powerpoint/2010/main" val="1916632176"/>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58</a:t>
            </a:fld>
            <a:endParaRPr lang="en-US"/>
          </a:p>
        </p:txBody>
      </p:sp>
    </p:spTree>
    <p:extLst>
      <p:ext uri="{BB962C8B-B14F-4D97-AF65-F5344CB8AC3E}">
        <p14:creationId xmlns:p14="http://schemas.microsoft.com/office/powerpoint/2010/main" val="109787502"/>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59</a:t>
            </a:fld>
            <a:endParaRPr lang="en-US"/>
          </a:p>
        </p:txBody>
      </p:sp>
    </p:spTree>
    <p:extLst>
      <p:ext uri="{BB962C8B-B14F-4D97-AF65-F5344CB8AC3E}">
        <p14:creationId xmlns:p14="http://schemas.microsoft.com/office/powerpoint/2010/main" val="2159537560"/>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60</a:t>
            </a:fld>
            <a:endParaRPr lang="en-US"/>
          </a:p>
        </p:txBody>
      </p:sp>
    </p:spTree>
    <p:extLst>
      <p:ext uri="{BB962C8B-B14F-4D97-AF65-F5344CB8AC3E}">
        <p14:creationId xmlns:p14="http://schemas.microsoft.com/office/powerpoint/2010/main" val="3146071158"/>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61</a:t>
            </a:fld>
            <a:endParaRPr lang="en-US"/>
          </a:p>
        </p:txBody>
      </p:sp>
    </p:spTree>
    <p:extLst>
      <p:ext uri="{BB962C8B-B14F-4D97-AF65-F5344CB8AC3E}">
        <p14:creationId xmlns:p14="http://schemas.microsoft.com/office/powerpoint/2010/main" val="220957063"/>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62</a:t>
            </a:fld>
            <a:endParaRPr lang="en-US"/>
          </a:p>
        </p:txBody>
      </p:sp>
    </p:spTree>
    <p:extLst>
      <p:ext uri="{BB962C8B-B14F-4D97-AF65-F5344CB8AC3E}">
        <p14:creationId xmlns:p14="http://schemas.microsoft.com/office/powerpoint/2010/main" val="2707285060"/>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63</a:t>
            </a:fld>
            <a:endParaRPr lang="en-US"/>
          </a:p>
        </p:txBody>
      </p:sp>
    </p:spTree>
    <p:extLst>
      <p:ext uri="{BB962C8B-B14F-4D97-AF65-F5344CB8AC3E}">
        <p14:creationId xmlns:p14="http://schemas.microsoft.com/office/powerpoint/2010/main" val="3617595618"/>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64</a:t>
            </a:fld>
            <a:endParaRPr lang="en-US"/>
          </a:p>
        </p:txBody>
      </p:sp>
    </p:spTree>
    <p:extLst>
      <p:ext uri="{BB962C8B-B14F-4D97-AF65-F5344CB8AC3E}">
        <p14:creationId xmlns:p14="http://schemas.microsoft.com/office/powerpoint/2010/main" val="1282289939"/>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65</a:t>
            </a:fld>
            <a:endParaRPr lang="en-US"/>
          </a:p>
        </p:txBody>
      </p:sp>
    </p:spTree>
    <p:extLst>
      <p:ext uri="{BB962C8B-B14F-4D97-AF65-F5344CB8AC3E}">
        <p14:creationId xmlns:p14="http://schemas.microsoft.com/office/powerpoint/2010/main" val="1436891643"/>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66</a:t>
            </a:fld>
            <a:endParaRPr lang="en-US"/>
          </a:p>
        </p:txBody>
      </p:sp>
    </p:spTree>
    <p:extLst>
      <p:ext uri="{BB962C8B-B14F-4D97-AF65-F5344CB8AC3E}">
        <p14:creationId xmlns:p14="http://schemas.microsoft.com/office/powerpoint/2010/main" val="2320918379"/>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67</a:t>
            </a:fld>
            <a:endParaRPr lang="en-US"/>
          </a:p>
        </p:txBody>
      </p:sp>
    </p:spTree>
    <p:extLst>
      <p:ext uri="{BB962C8B-B14F-4D97-AF65-F5344CB8AC3E}">
        <p14:creationId xmlns:p14="http://schemas.microsoft.com/office/powerpoint/2010/main" val="2815180031"/>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68</a:t>
            </a:fld>
            <a:endParaRPr lang="en-US"/>
          </a:p>
        </p:txBody>
      </p:sp>
    </p:spTree>
    <p:extLst>
      <p:ext uri="{BB962C8B-B14F-4D97-AF65-F5344CB8AC3E}">
        <p14:creationId xmlns:p14="http://schemas.microsoft.com/office/powerpoint/2010/main" val="2852841049"/>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69</a:t>
            </a:fld>
            <a:endParaRPr lang="en-US"/>
          </a:p>
        </p:txBody>
      </p:sp>
    </p:spTree>
    <p:extLst>
      <p:ext uri="{BB962C8B-B14F-4D97-AF65-F5344CB8AC3E}">
        <p14:creationId xmlns:p14="http://schemas.microsoft.com/office/powerpoint/2010/main" val="936927687"/>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70</a:t>
            </a:fld>
            <a:endParaRPr lang="en-US"/>
          </a:p>
        </p:txBody>
      </p:sp>
    </p:spTree>
    <p:extLst>
      <p:ext uri="{BB962C8B-B14F-4D97-AF65-F5344CB8AC3E}">
        <p14:creationId xmlns:p14="http://schemas.microsoft.com/office/powerpoint/2010/main" val="4007541742"/>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Is this Slide Needed? </a:t>
            </a:r>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71</a:t>
            </a:fld>
            <a:endParaRPr lang="en-US"/>
          </a:p>
        </p:txBody>
      </p:sp>
    </p:spTree>
    <p:extLst>
      <p:ext uri="{BB962C8B-B14F-4D97-AF65-F5344CB8AC3E}">
        <p14:creationId xmlns:p14="http://schemas.microsoft.com/office/powerpoint/2010/main" val="734616370"/>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01023D4-8F16-E644-8EBB-A6A1AE38806E}" type="slidenum">
              <a:rPr lang="en-US" smtClean="0"/>
              <a:pPr>
                <a:defRPr/>
              </a:pPr>
              <a:t>76</a:t>
            </a:fld>
            <a:endParaRPr lang="en-US"/>
          </a:p>
        </p:txBody>
      </p:sp>
    </p:spTree>
    <p:extLst>
      <p:ext uri="{BB962C8B-B14F-4D97-AF65-F5344CB8AC3E}">
        <p14:creationId xmlns:p14="http://schemas.microsoft.com/office/powerpoint/2010/main" val="35928429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2" name="Picture 1" descr="Installation Emergency Mgmt Flood PPT cover2.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 y="-1"/>
            <a:ext cx="9233841" cy="6925381"/>
          </a:xfrm>
          <a:prstGeom prst="rect">
            <a:avLst/>
          </a:prstGeom>
        </p:spPr>
      </p:pic>
    </p:spTree>
    <p:extLst>
      <p:ext uri="{BB962C8B-B14F-4D97-AF65-F5344CB8AC3E}">
        <p14:creationId xmlns:p14="http://schemas.microsoft.com/office/powerpoint/2010/main" val="9503480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457200" y="1600200"/>
            <a:ext cx="8229600" cy="4525963"/>
          </a:xfrm>
          <a:prstGeom prst="rect">
            <a:avLst/>
          </a:prstGeom>
        </p:spPr>
        <p:txBody>
          <a:bodyPr vert="horz"/>
          <a:lstStyle>
            <a:lvl1pPr marL="228600" indent="-228600">
              <a:buClr>
                <a:schemeClr val="tx2"/>
              </a:buClr>
              <a:buFont typeface="Wingdings" charset="2"/>
              <a:buChar char="§"/>
              <a:defRPr/>
            </a:lvl1pPr>
            <a:lvl2pPr>
              <a:buClr>
                <a:schemeClr val="tx2"/>
              </a:buClr>
              <a:defRPr/>
            </a:lvl2pPr>
            <a:lvl3pPr marL="914400" indent="-228600">
              <a:buClr>
                <a:schemeClr val="tx2"/>
              </a:buClr>
              <a:buFont typeface="Wingdings" charset="2"/>
              <a:buChar char="§"/>
              <a:defRPr/>
            </a:lvl3pPr>
            <a:lvl4pPr>
              <a:buClr>
                <a:schemeClr val="tx2"/>
              </a:buClr>
              <a:defRPr/>
            </a:lvl4pPr>
            <a:lvl5pPr marL="1549400" indent="-177800">
              <a:buClr>
                <a:schemeClr val="tx2"/>
              </a:buClr>
              <a:buFont typeface="Wingdings" charset="2"/>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2"/>
          <p:cNvSpPr>
            <a:spLocks noGrp="1" noChangeArrowheads="1"/>
          </p:cNvSpPr>
          <p:nvPr>
            <p:ph type="ftr" sz="quarter" idx="10"/>
          </p:nvPr>
        </p:nvSpPr>
        <p:spPr>
          <a:ln/>
        </p:spPr>
        <p:txBody>
          <a:bodyPr/>
          <a:lstStyle>
            <a:lvl1pPr>
              <a:defRPr/>
            </a:lvl1pPr>
          </a:lstStyle>
          <a:p>
            <a:pPr>
              <a:defRPr/>
            </a:pPr>
            <a:endParaRPr lang="en-US"/>
          </a:p>
        </p:txBody>
      </p:sp>
      <p:sp>
        <p:nvSpPr>
          <p:cNvPr id="5" name="Rectangle 3"/>
          <p:cNvSpPr>
            <a:spLocks noGrp="1" noChangeArrowheads="1"/>
          </p:cNvSpPr>
          <p:nvPr>
            <p:ph type="sldNum" sz="quarter" idx="11"/>
          </p:nvPr>
        </p:nvSpPr>
        <p:spPr>
          <a:ln/>
        </p:spPr>
        <p:txBody>
          <a:bodyPr/>
          <a:lstStyle>
            <a:lvl1pPr>
              <a:defRPr/>
            </a:lvl1pPr>
          </a:lstStyle>
          <a:p>
            <a:pPr>
              <a:defRPr/>
            </a:pPr>
            <a:fld id="{72851136-2DFF-9843-BF58-DCCF4C9E80C2}" type="slidenum">
              <a:rPr lang="en-US"/>
              <a:pPr>
                <a:defRPr/>
              </a:pPr>
              <a:t>‹#›</a:t>
            </a:fld>
            <a:endParaRPr lang="en-US" dirty="0"/>
          </a:p>
        </p:txBody>
      </p:sp>
    </p:spTree>
    <p:extLst>
      <p:ext uri="{BB962C8B-B14F-4D97-AF65-F5344CB8AC3E}">
        <p14:creationId xmlns:p14="http://schemas.microsoft.com/office/powerpoint/2010/main" val="10493391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dirty="0"/>
              <a:t>Click to edit Master title style</a:t>
            </a:r>
          </a:p>
        </p:txBody>
      </p:sp>
      <p:sp>
        <p:nvSpPr>
          <p:cNvPr id="3" name="Text Placeholder 2"/>
          <p:cNvSpPr>
            <a:spLocks noGrp="1"/>
          </p:cNvSpPr>
          <p:nvPr>
            <p:ph type="body" idx="1"/>
          </p:nvPr>
        </p:nvSpPr>
        <p:spPr>
          <a:xfrm>
            <a:off x="722313" y="2906713"/>
            <a:ext cx="7772400" cy="1500187"/>
          </a:xfrm>
          <a:prstGeom prst="rect">
            <a:avLst/>
          </a:prstGeom>
        </p:spPr>
        <p:txBody>
          <a:bodyPr vert="horz"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dirty="0"/>
              <a:t>Click to edit Master text styles</a:t>
            </a:r>
          </a:p>
        </p:txBody>
      </p:sp>
      <p:sp>
        <p:nvSpPr>
          <p:cNvPr id="4" name="Rectangle 2"/>
          <p:cNvSpPr>
            <a:spLocks noGrp="1" noChangeArrowheads="1"/>
          </p:cNvSpPr>
          <p:nvPr>
            <p:ph type="ftr" sz="quarter" idx="10"/>
          </p:nvPr>
        </p:nvSpPr>
        <p:spPr>
          <a:ln/>
        </p:spPr>
        <p:txBody>
          <a:bodyPr/>
          <a:lstStyle>
            <a:lvl1pPr>
              <a:defRPr/>
            </a:lvl1pPr>
          </a:lstStyle>
          <a:p>
            <a:pPr>
              <a:defRPr/>
            </a:pPr>
            <a:endParaRPr lang="en-US"/>
          </a:p>
        </p:txBody>
      </p:sp>
      <p:sp>
        <p:nvSpPr>
          <p:cNvPr id="5" name="Rectangle 3"/>
          <p:cNvSpPr>
            <a:spLocks noGrp="1" noChangeArrowheads="1"/>
          </p:cNvSpPr>
          <p:nvPr>
            <p:ph type="sldNum" sz="quarter" idx="11"/>
          </p:nvPr>
        </p:nvSpPr>
        <p:spPr>
          <a:ln/>
        </p:spPr>
        <p:txBody>
          <a:bodyPr/>
          <a:lstStyle>
            <a:lvl1pPr>
              <a:defRPr/>
            </a:lvl1pPr>
          </a:lstStyle>
          <a:p>
            <a:pPr>
              <a:defRPr/>
            </a:pPr>
            <a:fld id="{D2E02758-D101-5C45-A0CA-B031B7764719}" type="slidenum">
              <a:rPr lang="en-US"/>
              <a:pPr>
                <a:defRPr/>
              </a:pPr>
              <a:t>‹#›</a:t>
            </a:fld>
            <a:endParaRPr lang="en-US"/>
          </a:p>
        </p:txBody>
      </p:sp>
    </p:spTree>
    <p:extLst>
      <p:ext uri="{BB962C8B-B14F-4D97-AF65-F5344CB8AC3E}">
        <p14:creationId xmlns:p14="http://schemas.microsoft.com/office/powerpoint/2010/main" val="35386791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a:prstGeom prst="rect">
            <a:avLst/>
          </a:prstGeom>
        </p:spPr>
        <p:txBody>
          <a:bodyPr vert="horz"/>
          <a:lstStyle>
            <a:lvl1pPr marL="228600" indent="-228600">
              <a:buClr>
                <a:schemeClr val="tx2"/>
              </a:buClr>
              <a:buFont typeface="Wingdings" charset="2"/>
              <a:buChar char="§"/>
              <a:defRPr sz="2800"/>
            </a:lvl1pPr>
            <a:lvl2pPr>
              <a:buClr>
                <a:schemeClr val="tx2"/>
              </a:buClr>
              <a:defRPr sz="2400"/>
            </a:lvl2pPr>
            <a:lvl3pPr marL="914400" indent="-228600">
              <a:buClr>
                <a:schemeClr val="tx2"/>
              </a:buClr>
              <a:buFont typeface="Wingdings" charset="2"/>
              <a:buChar char="§"/>
              <a:defRPr sz="2000"/>
            </a:lvl3pPr>
            <a:lvl4pPr>
              <a:buClr>
                <a:schemeClr val="tx2"/>
              </a:buClr>
              <a:defRPr sz="1800"/>
            </a:lvl4pPr>
            <a:lvl5pPr marL="1549400" indent="-177800">
              <a:buClr>
                <a:schemeClr val="tx2"/>
              </a:buClr>
              <a:buFont typeface="Wingdings" charset="2"/>
              <a:buChar cha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Rectangle 2"/>
          <p:cNvSpPr>
            <a:spLocks noGrp="1" noChangeArrowheads="1"/>
          </p:cNvSpPr>
          <p:nvPr>
            <p:ph type="ftr" sz="quarter" idx="10"/>
          </p:nvPr>
        </p:nvSpPr>
        <p:spPr>
          <a:ln/>
        </p:spPr>
        <p:txBody>
          <a:bodyPr/>
          <a:lstStyle>
            <a:lvl1pPr>
              <a:defRPr/>
            </a:lvl1pPr>
          </a:lstStyle>
          <a:p>
            <a:pPr>
              <a:defRPr/>
            </a:pPr>
            <a:endParaRPr lang="en-US"/>
          </a:p>
        </p:txBody>
      </p:sp>
      <p:sp>
        <p:nvSpPr>
          <p:cNvPr id="6" name="Rectangle 3"/>
          <p:cNvSpPr>
            <a:spLocks noGrp="1" noChangeArrowheads="1"/>
          </p:cNvSpPr>
          <p:nvPr>
            <p:ph type="sldNum" sz="quarter" idx="11"/>
          </p:nvPr>
        </p:nvSpPr>
        <p:spPr>
          <a:ln/>
        </p:spPr>
        <p:txBody>
          <a:bodyPr/>
          <a:lstStyle>
            <a:lvl1pPr>
              <a:defRPr/>
            </a:lvl1pPr>
          </a:lstStyle>
          <a:p>
            <a:pPr>
              <a:defRPr/>
            </a:pPr>
            <a:fld id="{01286708-9FD0-F04F-B157-58455EDCF900}" type="slidenum">
              <a:rPr lang="en-US"/>
              <a:pPr>
                <a:defRPr/>
              </a:pPr>
              <a:t>‹#›</a:t>
            </a:fld>
            <a:endParaRPr lang="en-US"/>
          </a:p>
        </p:txBody>
      </p:sp>
      <p:sp>
        <p:nvSpPr>
          <p:cNvPr id="7" name="Content Placeholder 2"/>
          <p:cNvSpPr>
            <a:spLocks noGrp="1"/>
          </p:cNvSpPr>
          <p:nvPr>
            <p:ph sz="half" idx="12"/>
          </p:nvPr>
        </p:nvSpPr>
        <p:spPr>
          <a:xfrm>
            <a:off x="4711153" y="1600200"/>
            <a:ext cx="4038600" cy="4525963"/>
          </a:xfrm>
          <a:prstGeom prst="rect">
            <a:avLst/>
          </a:prstGeom>
        </p:spPr>
        <p:txBody>
          <a:bodyPr vert="horz"/>
          <a:lstStyle>
            <a:lvl1pPr marL="228600" indent="-228600">
              <a:buClr>
                <a:schemeClr val="tx2"/>
              </a:buClr>
              <a:buFont typeface="Wingdings" charset="2"/>
              <a:buChar char="§"/>
              <a:defRPr sz="2800"/>
            </a:lvl1pPr>
            <a:lvl2pPr>
              <a:buClr>
                <a:schemeClr val="tx2"/>
              </a:buClr>
              <a:defRPr sz="2400"/>
            </a:lvl2pPr>
            <a:lvl3pPr marL="914400" indent="-228600">
              <a:buClr>
                <a:schemeClr val="tx2"/>
              </a:buClr>
              <a:buFont typeface="Wingdings" charset="2"/>
              <a:buChar char="§"/>
              <a:defRPr sz="2000"/>
            </a:lvl3pPr>
            <a:lvl4pPr>
              <a:buClr>
                <a:schemeClr val="tx2"/>
              </a:buClr>
              <a:defRPr sz="1800"/>
            </a:lvl4pPr>
            <a:lvl5pPr marL="1549400" indent="-177800">
              <a:buClr>
                <a:schemeClr val="tx2"/>
              </a:buClr>
              <a:buFont typeface="Wingdings" charset="2"/>
              <a:buChar cha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8143092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a:prstGeom prst="rect">
            <a:avLst/>
          </a:prstGeom>
        </p:spPr>
        <p:txBody>
          <a:bodyPr vert="horz"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vert="horz"/>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a:prstGeom prst="rect">
            <a:avLst/>
          </a:prstGeom>
        </p:spPr>
        <p:txBody>
          <a:bodyPr vert="horz"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vert="horz"/>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2"/>
          <p:cNvSpPr>
            <a:spLocks noGrp="1" noChangeArrowheads="1"/>
          </p:cNvSpPr>
          <p:nvPr>
            <p:ph type="ftr" sz="quarter" idx="10"/>
          </p:nvPr>
        </p:nvSpPr>
        <p:spPr>
          <a:ln/>
        </p:spPr>
        <p:txBody>
          <a:bodyPr/>
          <a:lstStyle>
            <a:lvl1pPr>
              <a:defRPr/>
            </a:lvl1pPr>
          </a:lstStyle>
          <a:p>
            <a:pPr>
              <a:defRPr/>
            </a:pPr>
            <a:endParaRPr lang="en-US"/>
          </a:p>
        </p:txBody>
      </p:sp>
      <p:sp>
        <p:nvSpPr>
          <p:cNvPr id="8" name="Rectangle 3"/>
          <p:cNvSpPr>
            <a:spLocks noGrp="1" noChangeArrowheads="1"/>
          </p:cNvSpPr>
          <p:nvPr>
            <p:ph type="sldNum" sz="quarter" idx="11"/>
          </p:nvPr>
        </p:nvSpPr>
        <p:spPr>
          <a:ln/>
        </p:spPr>
        <p:txBody>
          <a:bodyPr/>
          <a:lstStyle>
            <a:lvl1pPr>
              <a:defRPr/>
            </a:lvl1pPr>
          </a:lstStyle>
          <a:p>
            <a:pPr>
              <a:defRPr/>
            </a:pPr>
            <a:fld id="{D73335FA-D8F9-E347-AADD-CF71FC49B8B8}" type="slidenum">
              <a:rPr lang="en-US"/>
              <a:pPr>
                <a:defRPr/>
              </a:pPr>
              <a:t>‹#›</a:t>
            </a:fld>
            <a:endParaRPr lang="en-US"/>
          </a:p>
        </p:txBody>
      </p:sp>
    </p:spTree>
    <p:extLst>
      <p:ext uri="{BB962C8B-B14F-4D97-AF65-F5344CB8AC3E}">
        <p14:creationId xmlns:p14="http://schemas.microsoft.com/office/powerpoint/2010/main" val="20718916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2"/>
          <p:cNvSpPr>
            <a:spLocks noGrp="1" noChangeArrowheads="1"/>
          </p:cNvSpPr>
          <p:nvPr>
            <p:ph type="ftr" sz="quarter" idx="10"/>
          </p:nvPr>
        </p:nvSpPr>
        <p:spPr>
          <a:ln/>
        </p:spPr>
        <p:txBody>
          <a:bodyPr/>
          <a:lstStyle>
            <a:lvl1pPr>
              <a:defRPr/>
            </a:lvl1pPr>
          </a:lstStyle>
          <a:p>
            <a:pPr>
              <a:defRPr/>
            </a:pPr>
            <a:endParaRPr lang="en-US"/>
          </a:p>
        </p:txBody>
      </p:sp>
      <p:sp>
        <p:nvSpPr>
          <p:cNvPr id="4" name="Rectangle 3"/>
          <p:cNvSpPr>
            <a:spLocks noGrp="1" noChangeArrowheads="1"/>
          </p:cNvSpPr>
          <p:nvPr>
            <p:ph type="sldNum" sz="quarter" idx="11"/>
          </p:nvPr>
        </p:nvSpPr>
        <p:spPr>
          <a:ln/>
        </p:spPr>
        <p:txBody>
          <a:bodyPr/>
          <a:lstStyle>
            <a:lvl1pPr>
              <a:defRPr/>
            </a:lvl1pPr>
          </a:lstStyle>
          <a:p>
            <a:pPr>
              <a:defRPr/>
            </a:pPr>
            <a:fld id="{A06F0A43-9F61-A448-AC21-D15170BDF1AC}" type="slidenum">
              <a:rPr lang="en-US"/>
              <a:pPr>
                <a:defRPr/>
              </a:pPr>
              <a:t>‹#›</a:t>
            </a:fld>
            <a:endParaRPr lang="en-US"/>
          </a:p>
        </p:txBody>
      </p:sp>
    </p:spTree>
    <p:extLst>
      <p:ext uri="{BB962C8B-B14F-4D97-AF65-F5344CB8AC3E}">
        <p14:creationId xmlns:p14="http://schemas.microsoft.com/office/powerpoint/2010/main" val="32753254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2"/>
          <p:cNvSpPr>
            <a:spLocks noGrp="1" noChangeArrowheads="1"/>
          </p:cNvSpPr>
          <p:nvPr>
            <p:ph type="ftr" sz="quarter" idx="10"/>
          </p:nvPr>
        </p:nvSpPr>
        <p:spPr>
          <a:ln/>
        </p:spPr>
        <p:txBody>
          <a:bodyPr/>
          <a:lstStyle>
            <a:lvl1pPr>
              <a:defRPr/>
            </a:lvl1pPr>
          </a:lstStyle>
          <a:p>
            <a:pPr>
              <a:defRPr/>
            </a:pPr>
            <a:endParaRPr lang="en-US"/>
          </a:p>
        </p:txBody>
      </p:sp>
      <p:sp>
        <p:nvSpPr>
          <p:cNvPr id="3" name="Rectangle 3"/>
          <p:cNvSpPr>
            <a:spLocks noGrp="1" noChangeArrowheads="1"/>
          </p:cNvSpPr>
          <p:nvPr>
            <p:ph type="sldNum" sz="quarter" idx="11"/>
          </p:nvPr>
        </p:nvSpPr>
        <p:spPr>
          <a:ln/>
        </p:spPr>
        <p:txBody>
          <a:bodyPr/>
          <a:lstStyle>
            <a:lvl1pPr>
              <a:defRPr/>
            </a:lvl1pPr>
          </a:lstStyle>
          <a:p>
            <a:pPr>
              <a:defRPr/>
            </a:pPr>
            <a:fld id="{435AAA77-45E9-8C4A-BBF2-5296350420BC}" type="slidenum">
              <a:rPr lang="en-US"/>
              <a:pPr>
                <a:defRPr/>
              </a:pPr>
              <a:t>‹#›</a:t>
            </a:fld>
            <a:endParaRPr lang="en-US"/>
          </a:p>
        </p:txBody>
      </p:sp>
    </p:spTree>
    <p:extLst>
      <p:ext uri="{BB962C8B-B14F-4D97-AF65-F5344CB8AC3E}">
        <p14:creationId xmlns:p14="http://schemas.microsoft.com/office/powerpoint/2010/main" val="2746311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a:prstGeom prst="rect">
            <a:avLst/>
          </a:prstGeom>
        </p:spPr>
        <p:txBody>
          <a:bodyPr vert="horz"/>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a:prstGeom prst="rect">
            <a:avLst/>
          </a:prstGeom>
        </p:spPr>
        <p:txBody>
          <a:bodyPr vert="horz"/>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2"/>
          <p:cNvSpPr>
            <a:spLocks noGrp="1" noChangeArrowheads="1"/>
          </p:cNvSpPr>
          <p:nvPr>
            <p:ph type="ftr" sz="quarter" idx="10"/>
          </p:nvPr>
        </p:nvSpPr>
        <p:spPr>
          <a:ln/>
        </p:spPr>
        <p:txBody>
          <a:bodyPr/>
          <a:lstStyle>
            <a:lvl1pPr>
              <a:defRPr/>
            </a:lvl1pPr>
          </a:lstStyle>
          <a:p>
            <a:pPr>
              <a:defRPr/>
            </a:pPr>
            <a:endParaRPr lang="en-US"/>
          </a:p>
        </p:txBody>
      </p:sp>
      <p:sp>
        <p:nvSpPr>
          <p:cNvPr id="6" name="Rectangle 3"/>
          <p:cNvSpPr>
            <a:spLocks noGrp="1" noChangeArrowheads="1"/>
          </p:cNvSpPr>
          <p:nvPr>
            <p:ph type="sldNum" sz="quarter" idx="11"/>
          </p:nvPr>
        </p:nvSpPr>
        <p:spPr>
          <a:ln/>
        </p:spPr>
        <p:txBody>
          <a:bodyPr/>
          <a:lstStyle>
            <a:lvl1pPr>
              <a:defRPr/>
            </a:lvl1pPr>
          </a:lstStyle>
          <a:p>
            <a:pPr>
              <a:defRPr/>
            </a:pPr>
            <a:fld id="{B8DBFD53-9D78-2B4D-AE19-7C18A4B8064E}" type="slidenum">
              <a:rPr lang="en-US"/>
              <a:pPr>
                <a:defRPr/>
              </a:pPr>
              <a:t>‹#›</a:t>
            </a:fld>
            <a:endParaRPr lang="en-US"/>
          </a:p>
        </p:txBody>
      </p:sp>
    </p:spTree>
    <p:extLst>
      <p:ext uri="{BB962C8B-B14F-4D97-AF65-F5344CB8AC3E}">
        <p14:creationId xmlns:p14="http://schemas.microsoft.com/office/powerpoint/2010/main" val="1395551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a:prstGeom prst="rect">
            <a:avLst/>
          </a:prstGeom>
        </p:spPr>
        <p:txBody>
          <a:bodyPr vert="horz"/>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a:prstGeom prst="rect">
            <a:avLst/>
          </a:prstGeom>
        </p:spPr>
        <p:txBody>
          <a:bodyPr vert="horz"/>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2"/>
          <p:cNvSpPr>
            <a:spLocks noGrp="1" noChangeArrowheads="1"/>
          </p:cNvSpPr>
          <p:nvPr>
            <p:ph type="ftr" sz="quarter" idx="10"/>
          </p:nvPr>
        </p:nvSpPr>
        <p:spPr>
          <a:ln/>
        </p:spPr>
        <p:txBody>
          <a:bodyPr/>
          <a:lstStyle>
            <a:lvl1pPr>
              <a:defRPr/>
            </a:lvl1pPr>
          </a:lstStyle>
          <a:p>
            <a:pPr>
              <a:defRPr/>
            </a:pPr>
            <a:endParaRPr lang="en-US"/>
          </a:p>
        </p:txBody>
      </p:sp>
      <p:sp>
        <p:nvSpPr>
          <p:cNvPr id="6" name="Rectangle 3"/>
          <p:cNvSpPr>
            <a:spLocks noGrp="1" noChangeArrowheads="1"/>
          </p:cNvSpPr>
          <p:nvPr>
            <p:ph type="sldNum" sz="quarter" idx="11"/>
          </p:nvPr>
        </p:nvSpPr>
        <p:spPr>
          <a:ln/>
        </p:spPr>
        <p:txBody>
          <a:bodyPr/>
          <a:lstStyle>
            <a:lvl1pPr>
              <a:defRPr/>
            </a:lvl1pPr>
          </a:lstStyle>
          <a:p>
            <a:pPr>
              <a:defRPr/>
            </a:pPr>
            <a:fld id="{E50062C9-C6D1-0C4C-9F7B-9AC6D8A4D366}" type="slidenum">
              <a:rPr lang="en-US"/>
              <a:pPr>
                <a:defRPr/>
              </a:pPr>
              <a:t>‹#›</a:t>
            </a:fld>
            <a:endParaRPr lang="en-US"/>
          </a:p>
        </p:txBody>
      </p:sp>
    </p:spTree>
    <p:extLst>
      <p:ext uri="{BB962C8B-B14F-4D97-AF65-F5344CB8AC3E}">
        <p14:creationId xmlns:p14="http://schemas.microsoft.com/office/powerpoint/2010/main" val="39834473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2"/>
          <p:cNvSpPr>
            <a:spLocks noGrp="1" noChangeArrowheads="1"/>
          </p:cNvSpPr>
          <p:nvPr>
            <p:ph type="ftr" sz="quarter" idx="10"/>
          </p:nvPr>
        </p:nvSpPr>
        <p:spPr>
          <a:ln/>
        </p:spPr>
        <p:txBody>
          <a:bodyPr/>
          <a:lstStyle>
            <a:lvl1pPr>
              <a:defRPr/>
            </a:lvl1pPr>
          </a:lstStyle>
          <a:p>
            <a:pPr>
              <a:defRPr/>
            </a:pPr>
            <a:endParaRPr lang="en-US"/>
          </a:p>
        </p:txBody>
      </p:sp>
      <p:sp>
        <p:nvSpPr>
          <p:cNvPr id="5" name="Rectangle 3"/>
          <p:cNvSpPr>
            <a:spLocks noGrp="1" noChangeArrowheads="1"/>
          </p:cNvSpPr>
          <p:nvPr>
            <p:ph type="sldNum" sz="quarter" idx="11"/>
          </p:nvPr>
        </p:nvSpPr>
        <p:spPr>
          <a:ln/>
        </p:spPr>
        <p:txBody>
          <a:bodyPr/>
          <a:lstStyle>
            <a:lvl1pPr>
              <a:defRPr/>
            </a:lvl1pPr>
          </a:lstStyle>
          <a:p>
            <a:pPr>
              <a:defRPr/>
            </a:pPr>
            <a:fld id="{D220F78E-A4C1-3E44-84D4-063E09FF075F}" type="slidenum">
              <a:rPr lang="en-US"/>
              <a:pPr>
                <a:defRPr/>
              </a:pPr>
              <a:t>‹#›</a:t>
            </a:fld>
            <a:endParaRPr lang="en-US"/>
          </a:p>
        </p:txBody>
      </p:sp>
    </p:spTree>
    <p:extLst>
      <p:ext uri="{BB962C8B-B14F-4D97-AF65-F5344CB8AC3E}">
        <p14:creationId xmlns:p14="http://schemas.microsoft.com/office/powerpoint/2010/main" val="2741140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1600"/>
            <a:ext cx="2057400" cy="6024563"/>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101600"/>
            <a:ext cx="6019800" cy="6024563"/>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2"/>
          <p:cNvSpPr>
            <a:spLocks noGrp="1" noChangeArrowheads="1"/>
          </p:cNvSpPr>
          <p:nvPr>
            <p:ph type="ftr" sz="quarter" idx="10"/>
          </p:nvPr>
        </p:nvSpPr>
        <p:spPr>
          <a:ln/>
        </p:spPr>
        <p:txBody>
          <a:bodyPr/>
          <a:lstStyle>
            <a:lvl1pPr>
              <a:defRPr/>
            </a:lvl1pPr>
          </a:lstStyle>
          <a:p>
            <a:pPr>
              <a:defRPr/>
            </a:pPr>
            <a:endParaRPr lang="en-US"/>
          </a:p>
        </p:txBody>
      </p:sp>
      <p:sp>
        <p:nvSpPr>
          <p:cNvPr id="5" name="Rectangle 3"/>
          <p:cNvSpPr>
            <a:spLocks noGrp="1" noChangeArrowheads="1"/>
          </p:cNvSpPr>
          <p:nvPr>
            <p:ph type="sldNum" sz="quarter" idx="11"/>
          </p:nvPr>
        </p:nvSpPr>
        <p:spPr>
          <a:ln/>
        </p:spPr>
        <p:txBody>
          <a:bodyPr/>
          <a:lstStyle>
            <a:lvl1pPr>
              <a:defRPr/>
            </a:lvl1pPr>
          </a:lstStyle>
          <a:p>
            <a:pPr>
              <a:defRPr/>
            </a:pPr>
            <a:fld id="{651940DF-954D-3F46-BDC1-DBBB78D3597D}" type="slidenum">
              <a:rPr lang="en-US"/>
              <a:pPr>
                <a:defRPr/>
              </a:pPr>
              <a:t>‹#›</a:t>
            </a:fld>
            <a:endParaRPr lang="en-US"/>
          </a:p>
        </p:txBody>
      </p:sp>
    </p:spTree>
    <p:extLst>
      <p:ext uri="{BB962C8B-B14F-4D97-AF65-F5344CB8AC3E}">
        <p14:creationId xmlns:p14="http://schemas.microsoft.com/office/powerpoint/2010/main" val="15058079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648200" y="1600200"/>
            <a:ext cx="40386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noChangeArrowheads="1"/>
          </p:cNvSpPr>
          <p:nvPr>
            <p:ph type="dt" sz="half" idx="10"/>
          </p:nvPr>
        </p:nvSpPr>
        <p:spPr>
          <a:xfrm>
            <a:off x="457200" y="6356350"/>
            <a:ext cx="2133600" cy="365125"/>
          </a:xfrm>
          <a:prstGeom prst="rect">
            <a:avLst/>
          </a:prstGeom>
        </p:spPr>
        <p:txBody>
          <a:bodyPr/>
          <a:lstStyle>
            <a:lvl1pPr>
              <a:defRPr/>
            </a:lvl1pPr>
          </a:lstStyle>
          <a:p>
            <a:pPr>
              <a:defRPr/>
            </a:pPr>
            <a:endParaRPr lang="en-US" dirty="0"/>
          </a:p>
        </p:txBody>
      </p:sp>
      <p:sp>
        <p:nvSpPr>
          <p:cNvPr id="6" name="Footer Placeholder 5"/>
          <p:cNvSpPr>
            <a:spLocks noGrp="1" noChangeArrowheads="1"/>
          </p:cNvSpPr>
          <p:nvPr>
            <p:ph type="ftr" sz="quarter" idx="11"/>
          </p:nvPr>
        </p:nvSpPr>
        <p:spPr/>
        <p:txBody>
          <a:bodyPr/>
          <a:lstStyle>
            <a:lvl1pPr>
              <a:defRPr/>
            </a:lvl1pPr>
          </a:lstStyle>
          <a:p>
            <a:pPr>
              <a:defRPr/>
            </a:pPr>
            <a:endParaRPr lang="en-US" dirty="0"/>
          </a:p>
        </p:txBody>
      </p:sp>
      <p:sp>
        <p:nvSpPr>
          <p:cNvPr id="7" name="Slide Number Placeholder 6"/>
          <p:cNvSpPr>
            <a:spLocks noGrp="1" noChangeArrowheads="1"/>
          </p:cNvSpPr>
          <p:nvPr>
            <p:ph type="sldNum" sz="quarter" idx="12"/>
          </p:nvPr>
        </p:nvSpPr>
        <p:spPr/>
        <p:txBody>
          <a:bodyPr/>
          <a:lstStyle>
            <a:lvl1pPr>
              <a:defRPr/>
            </a:lvl1pPr>
          </a:lstStyle>
          <a:p>
            <a:pPr>
              <a:defRPr/>
            </a:pPr>
            <a:fld id="{2D03F8B3-9DD0-497B-983C-44BF001DB3E3}" type="slidenum">
              <a:rPr lang="en-US"/>
              <a:pPr>
                <a:defRPr/>
              </a:pPr>
              <a:t>‹#›</a:t>
            </a:fld>
            <a:endParaRPr lang="en-US" dirty="0"/>
          </a:p>
        </p:txBody>
      </p:sp>
    </p:spTree>
    <p:extLst>
      <p:ext uri="{BB962C8B-B14F-4D97-AF65-F5344CB8AC3E}">
        <p14:creationId xmlns:p14="http://schemas.microsoft.com/office/powerpoint/2010/main" val="27995819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28600"/>
            <a:ext cx="7848600" cy="1143000"/>
          </a:xfrm>
        </p:spPr>
        <p:txBody>
          <a:bodyPr/>
          <a:lstStyle/>
          <a:p>
            <a:r>
              <a:rPr lang="en-US"/>
              <a:t>Click to edit Master title style</a:t>
            </a:r>
          </a:p>
        </p:txBody>
      </p:sp>
      <p:sp>
        <p:nvSpPr>
          <p:cNvPr id="3" name="Text Placeholder 2"/>
          <p:cNvSpPr>
            <a:spLocks noGrp="1"/>
          </p:cNvSpPr>
          <p:nvPr>
            <p:ph type="body" sz="half" idx="1"/>
          </p:nvPr>
        </p:nvSpPr>
        <p:spPr>
          <a:xfrm>
            <a:off x="609600" y="1981200"/>
            <a:ext cx="3848100" cy="4114800"/>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981200"/>
            <a:ext cx="3848100" cy="4114800"/>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35932209"/>
      </p:ext>
    </p:extLst>
  </p:cSld>
  <p:clrMapOvr>
    <a:masterClrMapping/>
  </p:clrMapOvr>
  <p:transition>
    <p:randomBa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pPr>
              <a:defRPr/>
            </a:pPr>
            <a:fld id="{087F25C0-B984-4360-A192-C3D68E01B6D2}" type="datetimeFigureOut">
              <a:rPr lang="en-US">
                <a:solidFill>
                  <a:prstClr val="black">
                    <a:tint val="75000"/>
                  </a:prstClr>
                </a:solidFill>
              </a:rPr>
              <a:pPr>
                <a:defRPr/>
              </a:pPr>
              <a:t>11/22/2019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8289C0D3-C7B1-48A0-AD7A-728F82E109DF}"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4980823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3" name="Picture 2" descr="Installation Emergency Mgmt Flood PPT slides.jpg"/>
          <p:cNvPicPr>
            <a:picLocks noChangeAspect="1"/>
          </p:cNvPicPr>
          <p:nvPr userDrawn="1"/>
        </p:nvPicPr>
        <p:blipFill>
          <a:blip r:embed="rId16" cstate="screen">
            <a:extLst>
              <a:ext uri="{28A0092B-C50C-407E-A947-70E740481C1C}">
                <a14:useLocalDpi xmlns:a14="http://schemas.microsoft.com/office/drawing/2010/main"/>
              </a:ext>
            </a:extLst>
          </a:blip>
          <a:stretch>
            <a:fillRect/>
          </a:stretch>
        </p:blipFill>
        <p:spPr>
          <a:xfrm>
            <a:off x="-1" y="-1"/>
            <a:ext cx="9204197" cy="6903148"/>
          </a:xfrm>
          <a:prstGeom prst="rect">
            <a:avLst/>
          </a:prstGeom>
        </p:spPr>
      </p:pic>
      <p:sp>
        <p:nvSpPr>
          <p:cNvPr id="1026" name="Rectangle 2"/>
          <p:cNvSpPr>
            <a:spLocks noGrp="1" noChangeArrowheads="1"/>
          </p:cNvSpPr>
          <p:nvPr>
            <p:ph type="ftr" sz="quarter" idx="3"/>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none" lIns="92075" tIns="46038" rIns="92075" bIns="46038" numCol="1" anchor="ctr" anchorCtr="0" compatLnSpc="1">
            <a:prstTxWarp prst="textNoShape">
              <a:avLst/>
            </a:prstTxWarp>
          </a:bodyPr>
          <a:lstStyle>
            <a:lvl1pPr algn="ctr">
              <a:defRPr sz="1400" b="0">
                <a:cs typeface="+mn-cs"/>
              </a:defRPr>
            </a:lvl1pPr>
          </a:lstStyle>
          <a:p>
            <a:pPr>
              <a:defRPr/>
            </a:pPr>
            <a:endParaRPr lang="en-US"/>
          </a:p>
        </p:txBody>
      </p:sp>
      <p:sp>
        <p:nvSpPr>
          <p:cNvPr id="1027" name="Rectangle 3"/>
          <p:cNvSpPr>
            <a:spLocks noGrp="1" noChangeArrowheads="1"/>
          </p:cNvSpPr>
          <p:nvPr>
            <p:ph type="sldNum" sz="quarter" idx="4"/>
          </p:nvPr>
        </p:nvSpPr>
        <p:spPr bwMode="auto">
          <a:xfrm>
            <a:off x="6961722" y="6480738"/>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none" lIns="92075" tIns="46038" rIns="92075" bIns="46038" numCol="1" anchor="ctr" anchorCtr="0" compatLnSpc="1">
            <a:prstTxWarp prst="textNoShape">
              <a:avLst/>
            </a:prstTxWarp>
          </a:bodyPr>
          <a:lstStyle>
            <a:lvl1pPr algn="r">
              <a:defRPr sz="1000" b="0">
                <a:latin typeface="Arial"/>
                <a:cs typeface="Arial"/>
              </a:defRPr>
            </a:lvl1pPr>
          </a:lstStyle>
          <a:p>
            <a:pPr>
              <a:defRPr/>
            </a:pPr>
            <a:fld id="{C4CDC179-FB85-3342-A2B4-258D94D92E25}" type="slidenum">
              <a:rPr lang="en-US" smtClean="0"/>
              <a:pPr>
                <a:defRPr/>
              </a:pPr>
              <a:t>‹#›</a:t>
            </a:fld>
            <a:endParaRPr lang="en-US" dirty="0"/>
          </a:p>
        </p:txBody>
      </p:sp>
      <p:sp>
        <p:nvSpPr>
          <p:cNvPr id="1028" name="Rectangle 4"/>
          <p:cNvSpPr>
            <a:spLocks noGrp="1" noChangeArrowheads="1"/>
          </p:cNvSpPr>
          <p:nvPr>
            <p:ph type="title"/>
          </p:nvPr>
        </p:nvSpPr>
        <p:spPr bwMode="auto">
          <a:xfrm>
            <a:off x="1562100" y="217053"/>
            <a:ext cx="6084358" cy="977900"/>
          </a:xfrm>
          <a:prstGeom prst="rect">
            <a:avLst/>
          </a:prstGeom>
          <a:noFill/>
          <a:ln>
            <a:noFill/>
          </a:ln>
          <a:effectLst>
            <a:outerShdw blurRad="63500" dist="38099" dir="2700000" algn="ctr" rotWithShape="0">
              <a:srgbClr val="192755">
                <a:alpha val="50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FAA26D3D-D897-4be2-8F04-BA451C77F1D7}">
              <ma14:placeholderFlag xmlns:ma14="http://schemas.microsoft.com/office/mac/drawingml/2011/main" xmlns="" val="1"/>
            </a:ext>
          </a:extLst>
        </p:spPr>
        <p:txBody>
          <a:bodyPr vert="horz" wrap="square" lIns="92075" tIns="46038" rIns="92075" bIns="46038" numCol="1" anchor="ctr" anchorCtr="0" compatLnSpc="1">
            <a:prstTxWarp prst="textNoShape">
              <a:avLst/>
            </a:prstTxWarp>
          </a:bodyPr>
          <a:lstStyle/>
          <a:p>
            <a:pPr lvl="0"/>
            <a:r>
              <a:rPr lang="en-US"/>
              <a:t>Click to edit Master title style</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hf hdr="0" ftr="0" dt="0"/>
  <p:txStyles>
    <p:titleStyle>
      <a:lvl1pPr algn="ctr" rtl="0" eaLnBrk="0" fontAlgn="base" hangingPunct="0">
        <a:spcBef>
          <a:spcPct val="0"/>
        </a:spcBef>
        <a:spcAft>
          <a:spcPct val="0"/>
        </a:spcAft>
        <a:defRPr sz="3000" b="1">
          <a:solidFill>
            <a:srgbClr val="FFFFFF"/>
          </a:solidFill>
          <a:latin typeface="+mj-lt"/>
          <a:ea typeface="+mj-ea"/>
          <a:cs typeface="ＭＳ Ｐゴシック" charset="0"/>
        </a:defRPr>
      </a:lvl1pPr>
      <a:lvl2pPr algn="ctr" rtl="0" eaLnBrk="0" fontAlgn="base" hangingPunct="0">
        <a:spcBef>
          <a:spcPct val="0"/>
        </a:spcBef>
        <a:spcAft>
          <a:spcPct val="0"/>
        </a:spcAft>
        <a:defRPr sz="3000" b="1">
          <a:solidFill>
            <a:srgbClr val="FFFFFF"/>
          </a:solidFill>
          <a:latin typeface="Arial" charset="0"/>
          <a:ea typeface="ＭＳ Ｐゴシック" charset="0"/>
          <a:cs typeface="ＭＳ Ｐゴシック" charset="0"/>
        </a:defRPr>
      </a:lvl2pPr>
      <a:lvl3pPr algn="ctr" rtl="0" eaLnBrk="0" fontAlgn="base" hangingPunct="0">
        <a:spcBef>
          <a:spcPct val="0"/>
        </a:spcBef>
        <a:spcAft>
          <a:spcPct val="0"/>
        </a:spcAft>
        <a:defRPr sz="3000" b="1">
          <a:solidFill>
            <a:srgbClr val="FFFFFF"/>
          </a:solidFill>
          <a:latin typeface="Arial" charset="0"/>
          <a:ea typeface="ＭＳ Ｐゴシック" charset="0"/>
          <a:cs typeface="ＭＳ Ｐゴシック" charset="0"/>
        </a:defRPr>
      </a:lvl3pPr>
      <a:lvl4pPr algn="ctr" rtl="0" eaLnBrk="0" fontAlgn="base" hangingPunct="0">
        <a:spcBef>
          <a:spcPct val="0"/>
        </a:spcBef>
        <a:spcAft>
          <a:spcPct val="0"/>
        </a:spcAft>
        <a:defRPr sz="3000" b="1">
          <a:solidFill>
            <a:srgbClr val="FFFFFF"/>
          </a:solidFill>
          <a:latin typeface="Arial" charset="0"/>
          <a:ea typeface="ＭＳ Ｐゴシック" charset="0"/>
          <a:cs typeface="ＭＳ Ｐゴシック" charset="0"/>
        </a:defRPr>
      </a:lvl4pPr>
      <a:lvl5pPr algn="ctr" rtl="0" eaLnBrk="0" fontAlgn="base" hangingPunct="0">
        <a:spcBef>
          <a:spcPct val="0"/>
        </a:spcBef>
        <a:spcAft>
          <a:spcPct val="0"/>
        </a:spcAft>
        <a:defRPr sz="3000" b="1">
          <a:solidFill>
            <a:srgbClr val="FFFFFF"/>
          </a:solidFill>
          <a:latin typeface="Arial" charset="0"/>
          <a:ea typeface="ＭＳ Ｐゴシック" charset="0"/>
          <a:cs typeface="ＭＳ Ｐゴシック" charset="0"/>
        </a:defRPr>
      </a:lvl5pPr>
      <a:lvl6pPr marL="457200" algn="ctr" rtl="0" eaLnBrk="0" fontAlgn="base" hangingPunct="0">
        <a:spcBef>
          <a:spcPct val="0"/>
        </a:spcBef>
        <a:spcAft>
          <a:spcPct val="0"/>
        </a:spcAft>
        <a:defRPr sz="3000" b="1">
          <a:solidFill>
            <a:srgbClr val="FFFFFF"/>
          </a:solidFill>
          <a:latin typeface="Arial" charset="0"/>
          <a:ea typeface="ＭＳ Ｐゴシック" charset="0"/>
        </a:defRPr>
      </a:lvl6pPr>
      <a:lvl7pPr marL="914400" algn="ctr" rtl="0" eaLnBrk="0" fontAlgn="base" hangingPunct="0">
        <a:spcBef>
          <a:spcPct val="0"/>
        </a:spcBef>
        <a:spcAft>
          <a:spcPct val="0"/>
        </a:spcAft>
        <a:defRPr sz="3000" b="1">
          <a:solidFill>
            <a:srgbClr val="FFFFFF"/>
          </a:solidFill>
          <a:latin typeface="Arial" charset="0"/>
          <a:ea typeface="ＭＳ Ｐゴシック" charset="0"/>
        </a:defRPr>
      </a:lvl7pPr>
      <a:lvl8pPr marL="1371600" algn="ctr" rtl="0" eaLnBrk="0" fontAlgn="base" hangingPunct="0">
        <a:spcBef>
          <a:spcPct val="0"/>
        </a:spcBef>
        <a:spcAft>
          <a:spcPct val="0"/>
        </a:spcAft>
        <a:defRPr sz="3000" b="1">
          <a:solidFill>
            <a:srgbClr val="FFFFFF"/>
          </a:solidFill>
          <a:latin typeface="Arial" charset="0"/>
          <a:ea typeface="ＭＳ Ｐゴシック" charset="0"/>
        </a:defRPr>
      </a:lvl8pPr>
      <a:lvl9pPr marL="1828800" algn="ctr" rtl="0" eaLnBrk="0" fontAlgn="base" hangingPunct="0">
        <a:spcBef>
          <a:spcPct val="0"/>
        </a:spcBef>
        <a:spcAft>
          <a:spcPct val="0"/>
        </a:spcAft>
        <a:defRPr sz="3000" b="1">
          <a:solidFill>
            <a:srgbClr val="FFFFFF"/>
          </a:solidFill>
          <a:latin typeface="Arial" charset="0"/>
          <a:ea typeface="ＭＳ Ｐゴシック" charset="0"/>
        </a:defRPr>
      </a:lvl9pPr>
    </p:titleStyle>
    <p:bodyStyle>
      <a:lvl1pPr marL="228600" indent="-228600" algn="l" rtl="0" eaLnBrk="0" fontAlgn="base" hangingPunct="0">
        <a:spcBef>
          <a:spcPct val="20000"/>
        </a:spcBef>
        <a:spcAft>
          <a:spcPct val="0"/>
        </a:spcAft>
        <a:buSzPct val="100000"/>
        <a:buChar char="•"/>
        <a:defRPr sz="2400" b="1">
          <a:solidFill>
            <a:schemeClr val="tx1"/>
          </a:solidFill>
          <a:latin typeface="+mn-lt"/>
          <a:ea typeface="+mn-ea"/>
          <a:cs typeface="ＭＳ Ｐゴシック" charset="0"/>
        </a:defRPr>
      </a:lvl1pPr>
      <a:lvl2pPr marL="571500" indent="-228600" algn="l" rtl="0" eaLnBrk="0" fontAlgn="base" hangingPunct="0">
        <a:spcBef>
          <a:spcPct val="20000"/>
        </a:spcBef>
        <a:spcAft>
          <a:spcPct val="0"/>
        </a:spcAft>
        <a:buSzPct val="100000"/>
        <a:buChar char="–"/>
        <a:defRPr sz="2000" b="1">
          <a:solidFill>
            <a:schemeClr val="tx1"/>
          </a:solidFill>
          <a:latin typeface="+mn-lt"/>
          <a:ea typeface="+mn-ea"/>
        </a:defRPr>
      </a:lvl2pPr>
      <a:lvl3pPr marL="914400" indent="-228600" algn="l" rtl="0" eaLnBrk="0" fontAlgn="base" hangingPunct="0">
        <a:spcBef>
          <a:spcPct val="20000"/>
        </a:spcBef>
        <a:spcAft>
          <a:spcPct val="0"/>
        </a:spcAft>
        <a:buSzPct val="100000"/>
        <a:buChar char="•"/>
        <a:defRPr b="1">
          <a:solidFill>
            <a:schemeClr val="tx1"/>
          </a:solidFill>
          <a:latin typeface="+mn-lt"/>
          <a:ea typeface="+mn-ea"/>
        </a:defRPr>
      </a:lvl3pPr>
      <a:lvl4pPr marL="1257300" indent="-228600" algn="l" rtl="0" eaLnBrk="0" fontAlgn="base" hangingPunct="0">
        <a:spcBef>
          <a:spcPct val="20000"/>
        </a:spcBef>
        <a:spcAft>
          <a:spcPct val="0"/>
        </a:spcAft>
        <a:buSzPct val="100000"/>
        <a:buChar char="–"/>
        <a:defRPr sz="1600" b="1">
          <a:solidFill>
            <a:schemeClr val="tx1"/>
          </a:solidFill>
          <a:latin typeface="+mn-lt"/>
          <a:ea typeface="+mn-ea"/>
        </a:defRPr>
      </a:lvl4pPr>
      <a:lvl5pPr marL="1549400" indent="-177800" algn="l" rtl="0" eaLnBrk="0" fontAlgn="base" hangingPunct="0">
        <a:spcBef>
          <a:spcPct val="20000"/>
        </a:spcBef>
        <a:spcAft>
          <a:spcPct val="0"/>
        </a:spcAft>
        <a:buSzPct val="100000"/>
        <a:buChar char="•"/>
        <a:defRPr sz="1600" b="1">
          <a:solidFill>
            <a:schemeClr val="tx1"/>
          </a:solidFill>
          <a:latin typeface="+mn-lt"/>
          <a:ea typeface="+mn-ea"/>
        </a:defRPr>
      </a:lvl5pPr>
      <a:lvl6pPr marL="2006600" indent="-177800" algn="l" rtl="0" eaLnBrk="0" fontAlgn="base" hangingPunct="0">
        <a:spcBef>
          <a:spcPct val="20000"/>
        </a:spcBef>
        <a:spcAft>
          <a:spcPct val="0"/>
        </a:spcAft>
        <a:buSzPct val="100000"/>
        <a:buChar char="•"/>
        <a:defRPr sz="1600" b="1">
          <a:solidFill>
            <a:schemeClr val="tx1"/>
          </a:solidFill>
          <a:latin typeface="+mn-lt"/>
          <a:ea typeface="+mn-ea"/>
        </a:defRPr>
      </a:lvl6pPr>
      <a:lvl7pPr marL="2463800" indent="-177800" algn="l" rtl="0" eaLnBrk="0" fontAlgn="base" hangingPunct="0">
        <a:spcBef>
          <a:spcPct val="20000"/>
        </a:spcBef>
        <a:spcAft>
          <a:spcPct val="0"/>
        </a:spcAft>
        <a:buSzPct val="100000"/>
        <a:buChar char="•"/>
        <a:defRPr sz="1600" b="1">
          <a:solidFill>
            <a:schemeClr val="tx1"/>
          </a:solidFill>
          <a:latin typeface="+mn-lt"/>
          <a:ea typeface="+mn-ea"/>
        </a:defRPr>
      </a:lvl7pPr>
      <a:lvl8pPr marL="2921000" indent="-177800" algn="l" rtl="0" eaLnBrk="0" fontAlgn="base" hangingPunct="0">
        <a:spcBef>
          <a:spcPct val="20000"/>
        </a:spcBef>
        <a:spcAft>
          <a:spcPct val="0"/>
        </a:spcAft>
        <a:buSzPct val="100000"/>
        <a:buChar char="•"/>
        <a:defRPr sz="1600" b="1">
          <a:solidFill>
            <a:schemeClr val="tx1"/>
          </a:solidFill>
          <a:latin typeface="+mn-lt"/>
          <a:ea typeface="+mn-ea"/>
        </a:defRPr>
      </a:lvl8pPr>
      <a:lvl9pPr marL="3378200" indent="-177800" algn="l" rtl="0" eaLnBrk="0" fontAlgn="base" hangingPunct="0">
        <a:spcBef>
          <a:spcPct val="20000"/>
        </a:spcBef>
        <a:spcAft>
          <a:spcPct val="0"/>
        </a:spcAft>
        <a:buSzPct val="100000"/>
        <a:buChar char="•"/>
        <a:defRPr sz="1600" b="1">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hyperlink" Target="http://inws.ncep.noaa.gov/" TargetMode="External"/><Relationship Id="rId2" Type="http://schemas.openxmlformats.org/officeDocument/2006/relationships/notesSlide" Target="../notesSlides/notesSlide23.xml"/><Relationship Id="rId1" Type="http://schemas.openxmlformats.org/officeDocument/2006/relationships/slideLayout" Target="../slideLayouts/slideLayout6.xml"/><Relationship Id="rId4" Type="http://schemas.openxmlformats.org/officeDocument/2006/relationships/hyperlink" Target="http://inws.ncep.noaa.gov/a/a.php?i=26394241" TargetMode="Externa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hyperlink" Target="https://www.cnrfc.noaa.gov/graphicalRVF.php?id=YDRC1" TargetMode="External"/><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0.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hyperlink" Target="http://inws.ncep.noaa.gov/" TargetMode="External"/><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notesSlide" Target="../notesSlides/notesSlide33.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4.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7.png"/></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22.png"/><Relationship Id="rId4" Type="http://schemas.openxmlformats.org/officeDocument/2006/relationships/notesSlide" Target="../notesSlides/notesSlide44.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3.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53.xml"/><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56.xml"/><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57.xml"/><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3" Type="http://schemas.openxmlformats.org/officeDocument/2006/relationships/image" Target="../media/image28.emf"/><Relationship Id="rId2" Type="http://schemas.openxmlformats.org/officeDocument/2006/relationships/notesSlide" Target="../notesSlides/notesSlide58.xml"/><Relationship Id="rId1" Type="http://schemas.openxmlformats.org/officeDocument/2006/relationships/slideLayout" Target="../slideLayouts/slideLayout6.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3.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62.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63.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notesSlide" Target="../notesSlides/notesSlide65.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31.emf"/><Relationship Id="rId2" Type="http://schemas.openxmlformats.org/officeDocument/2006/relationships/notesSlide" Target="../notesSlides/notesSlide66.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67.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hyperlink" Target="http://weready.org/flood/index.php?option=com_glossary&amp;Itemid=30&amp;id=3&amp;letter=F" TargetMode="External"/><Relationship Id="rId2" Type="http://schemas.openxmlformats.org/officeDocument/2006/relationships/notesSlide" Target="../notesSlides/notesSlide69.xml"/><Relationship Id="rId1" Type="http://schemas.openxmlformats.org/officeDocument/2006/relationships/slideLayout" Target="../slideLayouts/slideLayout13.xml"/><Relationship Id="rId5" Type="http://schemas.openxmlformats.org/officeDocument/2006/relationships/image" Target="../media/image34.jpeg"/><Relationship Id="rId4" Type="http://schemas.openxmlformats.org/officeDocument/2006/relationships/image" Target="../media/image33.jpeg"/></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image" Target="../media/image36.png"/><Relationship Id="rId7" Type="http://schemas.openxmlformats.org/officeDocument/2006/relationships/image" Target="../media/image40.png"/><Relationship Id="rId12" Type="http://schemas.openxmlformats.org/officeDocument/2006/relationships/image" Target="../media/image44.jpeg"/><Relationship Id="rId2" Type="http://schemas.openxmlformats.org/officeDocument/2006/relationships/image" Target="../media/image35.png"/><Relationship Id="rId1" Type="http://schemas.openxmlformats.org/officeDocument/2006/relationships/slideLayout" Target="../slideLayouts/slideLayout14.xml"/><Relationship Id="rId6" Type="http://schemas.openxmlformats.org/officeDocument/2006/relationships/image" Target="../media/image39.png"/><Relationship Id="rId11" Type="http://schemas.openxmlformats.org/officeDocument/2006/relationships/hyperlink" Target="http://www.cpp.usmc.mil/" TargetMode="External"/><Relationship Id="rId5" Type="http://schemas.openxmlformats.org/officeDocument/2006/relationships/image" Target="../media/image38.png"/><Relationship Id="rId10" Type="http://schemas.openxmlformats.org/officeDocument/2006/relationships/image" Target="../media/image43.png"/><Relationship Id="rId4" Type="http://schemas.openxmlformats.org/officeDocument/2006/relationships/image" Target="../media/image37.png"/><Relationship Id="rId9" Type="http://schemas.openxmlformats.org/officeDocument/2006/relationships/image" Target="../media/image42.png"/></Relationships>
</file>

<file path=ppt/slides/_rels/slide74.xml.rels><?xml version="1.0" encoding="UTF-8" standalone="yes"?>
<Relationships xmlns="http://schemas.openxmlformats.org/package/2006/relationships"><Relationship Id="rId3" Type="http://schemas.openxmlformats.org/officeDocument/2006/relationships/image" Target="../media/image46.png"/><Relationship Id="rId7" Type="http://schemas.openxmlformats.org/officeDocument/2006/relationships/image" Target="../media/image48.png"/><Relationship Id="rId2" Type="http://schemas.openxmlformats.org/officeDocument/2006/relationships/image" Target="../media/image45.png"/><Relationship Id="rId1" Type="http://schemas.openxmlformats.org/officeDocument/2006/relationships/slideLayout" Target="../slideLayouts/slideLayout7.xml"/><Relationship Id="rId6" Type="http://schemas.openxmlformats.org/officeDocument/2006/relationships/image" Target="../media/image39.png"/><Relationship Id="rId5" Type="http://schemas.openxmlformats.org/officeDocument/2006/relationships/image" Target="../media/image47.png"/><Relationship Id="rId4" Type="http://schemas.openxmlformats.org/officeDocument/2006/relationships/image" Target="../media/image38.png"/></Relationships>
</file>

<file path=ppt/slides/_rels/slide75.xml.rels><?xml version="1.0" encoding="UTF-8" standalone="yes"?>
<Relationships xmlns="http://schemas.openxmlformats.org/package/2006/relationships"><Relationship Id="rId3" Type="http://schemas.openxmlformats.org/officeDocument/2006/relationships/image" Target="../media/image50.PNG"/><Relationship Id="rId7" Type="http://schemas.openxmlformats.org/officeDocument/2006/relationships/image" Target="../media/image48.png"/><Relationship Id="rId2" Type="http://schemas.openxmlformats.org/officeDocument/2006/relationships/image" Target="../media/image49.PNG"/><Relationship Id="rId1" Type="http://schemas.openxmlformats.org/officeDocument/2006/relationships/slideLayout" Target="../slideLayouts/slideLayout7.xml"/><Relationship Id="rId6" Type="http://schemas.openxmlformats.org/officeDocument/2006/relationships/image" Target="../media/image39.png"/><Relationship Id="rId5" Type="http://schemas.openxmlformats.org/officeDocument/2006/relationships/image" Target="../media/image47.png"/><Relationship Id="rId4" Type="http://schemas.openxmlformats.org/officeDocument/2006/relationships/image" Target="../media/image38.png"/></Relationships>
</file>

<file path=ppt/slides/_rels/slide76.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70.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1523790" y="182880"/>
            <a:ext cx="6164422" cy="1117600"/>
          </a:xfrm>
          <a:prstGeom prst="rect">
            <a:avLst/>
          </a:prstGeom>
        </p:spPr>
        <p:txBody>
          <a:bodyPr/>
          <a:lstStyle>
            <a:lvl1pPr algn="ctr" rtl="0" eaLnBrk="0" fontAlgn="base" hangingPunct="0">
              <a:spcBef>
                <a:spcPct val="0"/>
              </a:spcBef>
              <a:spcAft>
                <a:spcPct val="0"/>
              </a:spcAft>
              <a:defRPr sz="3000" b="1">
                <a:solidFill>
                  <a:srgbClr val="FFFFFF"/>
                </a:solidFill>
                <a:latin typeface="+mj-lt"/>
                <a:ea typeface="+mj-ea"/>
                <a:cs typeface="ＭＳ Ｐゴシック" charset="0"/>
              </a:defRPr>
            </a:lvl1pPr>
            <a:lvl2pPr algn="ctr" rtl="0" eaLnBrk="0" fontAlgn="base" hangingPunct="0">
              <a:spcBef>
                <a:spcPct val="0"/>
              </a:spcBef>
              <a:spcAft>
                <a:spcPct val="0"/>
              </a:spcAft>
              <a:defRPr sz="3000" b="1">
                <a:solidFill>
                  <a:srgbClr val="FFFFFF"/>
                </a:solidFill>
                <a:latin typeface="Arial" charset="0"/>
                <a:ea typeface="ＭＳ Ｐゴシック" charset="0"/>
                <a:cs typeface="ＭＳ Ｐゴシック" charset="0"/>
              </a:defRPr>
            </a:lvl2pPr>
            <a:lvl3pPr algn="ctr" rtl="0" eaLnBrk="0" fontAlgn="base" hangingPunct="0">
              <a:spcBef>
                <a:spcPct val="0"/>
              </a:spcBef>
              <a:spcAft>
                <a:spcPct val="0"/>
              </a:spcAft>
              <a:defRPr sz="3000" b="1">
                <a:solidFill>
                  <a:srgbClr val="FFFFFF"/>
                </a:solidFill>
                <a:latin typeface="Arial" charset="0"/>
                <a:ea typeface="ＭＳ Ｐゴシック" charset="0"/>
                <a:cs typeface="ＭＳ Ｐゴシック" charset="0"/>
              </a:defRPr>
            </a:lvl3pPr>
            <a:lvl4pPr algn="ctr" rtl="0" eaLnBrk="0" fontAlgn="base" hangingPunct="0">
              <a:spcBef>
                <a:spcPct val="0"/>
              </a:spcBef>
              <a:spcAft>
                <a:spcPct val="0"/>
              </a:spcAft>
              <a:defRPr sz="3000" b="1">
                <a:solidFill>
                  <a:srgbClr val="FFFFFF"/>
                </a:solidFill>
                <a:latin typeface="Arial" charset="0"/>
                <a:ea typeface="ＭＳ Ｐゴシック" charset="0"/>
                <a:cs typeface="ＭＳ Ｐゴシック" charset="0"/>
              </a:defRPr>
            </a:lvl4pPr>
            <a:lvl5pPr algn="ctr" rtl="0" eaLnBrk="0" fontAlgn="base" hangingPunct="0">
              <a:spcBef>
                <a:spcPct val="0"/>
              </a:spcBef>
              <a:spcAft>
                <a:spcPct val="0"/>
              </a:spcAft>
              <a:defRPr sz="3000" b="1">
                <a:solidFill>
                  <a:srgbClr val="FFFFFF"/>
                </a:solidFill>
                <a:latin typeface="Arial" charset="0"/>
                <a:ea typeface="ＭＳ Ｐゴシック" charset="0"/>
                <a:cs typeface="ＭＳ Ｐゴシック" charset="0"/>
              </a:defRPr>
            </a:lvl5pPr>
            <a:lvl6pPr marL="457200" algn="ctr" rtl="0" eaLnBrk="0" fontAlgn="base" hangingPunct="0">
              <a:spcBef>
                <a:spcPct val="0"/>
              </a:spcBef>
              <a:spcAft>
                <a:spcPct val="0"/>
              </a:spcAft>
              <a:defRPr sz="3000" b="1">
                <a:solidFill>
                  <a:srgbClr val="FFFFFF"/>
                </a:solidFill>
                <a:latin typeface="Arial" charset="0"/>
                <a:ea typeface="ＭＳ Ｐゴシック" charset="0"/>
              </a:defRPr>
            </a:lvl6pPr>
            <a:lvl7pPr marL="914400" algn="ctr" rtl="0" eaLnBrk="0" fontAlgn="base" hangingPunct="0">
              <a:spcBef>
                <a:spcPct val="0"/>
              </a:spcBef>
              <a:spcAft>
                <a:spcPct val="0"/>
              </a:spcAft>
              <a:defRPr sz="3000" b="1">
                <a:solidFill>
                  <a:srgbClr val="FFFFFF"/>
                </a:solidFill>
                <a:latin typeface="Arial" charset="0"/>
                <a:ea typeface="ＭＳ Ｐゴシック" charset="0"/>
              </a:defRPr>
            </a:lvl7pPr>
            <a:lvl8pPr marL="1371600" algn="ctr" rtl="0" eaLnBrk="0" fontAlgn="base" hangingPunct="0">
              <a:spcBef>
                <a:spcPct val="0"/>
              </a:spcBef>
              <a:spcAft>
                <a:spcPct val="0"/>
              </a:spcAft>
              <a:defRPr sz="3000" b="1">
                <a:solidFill>
                  <a:srgbClr val="FFFFFF"/>
                </a:solidFill>
                <a:latin typeface="Arial" charset="0"/>
                <a:ea typeface="ＭＳ Ｐゴシック" charset="0"/>
              </a:defRPr>
            </a:lvl8pPr>
            <a:lvl9pPr marL="1828800" algn="ctr" rtl="0" eaLnBrk="0" fontAlgn="base" hangingPunct="0">
              <a:spcBef>
                <a:spcPct val="0"/>
              </a:spcBef>
              <a:spcAft>
                <a:spcPct val="0"/>
              </a:spcAft>
              <a:defRPr sz="3000" b="1">
                <a:solidFill>
                  <a:srgbClr val="FFFFFF"/>
                </a:solidFill>
                <a:latin typeface="Arial" charset="0"/>
                <a:ea typeface="ＭＳ Ｐゴシック" charset="0"/>
              </a:defRPr>
            </a:lvl9pPr>
          </a:lstStyle>
          <a:p>
            <a:pPr>
              <a:defRPr/>
            </a:pPr>
            <a:r>
              <a:rPr lang="en-US" dirty="0">
                <a:cs typeface="+mj-cs"/>
              </a:rPr>
              <a:t>Installation Emergency </a:t>
            </a:r>
            <a:br>
              <a:rPr lang="en-US" dirty="0">
                <a:cs typeface="+mj-cs"/>
              </a:rPr>
            </a:br>
            <a:r>
              <a:rPr lang="en-US" dirty="0">
                <a:cs typeface="+mj-cs"/>
              </a:rPr>
              <a:t>Management Flood TTX </a:t>
            </a:r>
            <a:r>
              <a:rPr lang="en-US" dirty="0" smtClean="0">
                <a:cs typeface="+mj-cs"/>
              </a:rPr>
              <a:t>2019</a:t>
            </a:r>
            <a:endParaRPr lang="en-US" dirty="0">
              <a:cs typeface="+mj-cs"/>
            </a:endParaRPr>
          </a:p>
        </p:txBody>
      </p:sp>
      <p:sp>
        <p:nvSpPr>
          <p:cNvPr id="3" name="Rectangle 2"/>
          <p:cNvSpPr txBox="1">
            <a:spLocks noChangeArrowheads="1"/>
          </p:cNvSpPr>
          <p:nvPr/>
        </p:nvSpPr>
        <p:spPr bwMode="auto">
          <a:xfrm>
            <a:off x="1544201" y="6285740"/>
            <a:ext cx="4796764" cy="390744"/>
          </a:xfrm>
          <a:prstGeom prst="rect">
            <a:avLst/>
          </a:prstGeom>
          <a:noFill/>
          <a:ln>
            <a:noFill/>
          </a:ln>
          <a:effectLst>
            <a:outerShdw blurRad="63500" dist="38099" dir="2700000" algn="ctr" rotWithShape="0">
              <a:srgbClr val="192755">
                <a:alpha val="50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FAA26D3D-D897-4be2-8F04-BA451C77F1D7}">
              <ma14:placeholderFlag xmlns:ma14="http://schemas.microsoft.com/office/mac/drawingml/2011/main" xmlns="" val="1"/>
            </a:ext>
          </a:extLst>
        </p:spPr>
        <p:txBody>
          <a:bodyPr vert="horz" wrap="square" lIns="92075" tIns="46038" rIns="92075" bIns="46038" numCol="1" anchor="ctr" anchorCtr="0" compatLnSpc="1">
            <a:prstTxWarp prst="textNoShape">
              <a:avLst/>
            </a:prstTxWarp>
          </a:bodyPr>
          <a:lstStyle>
            <a:lvl1pPr algn="ctr" rtl="0" eaLnBrk="0" fontAlgn="base" hangingPunct="0">
              <a:spcBef>
                <a:spcPct val="0"/>
              </a:spcBef>
              <a:spcAft>
                <a:spcPct val="0"/>
              </a:spcAft>
              <a:defRPr sz="3000" b="1">
                <a:solidFill>
                  <a:srgbClr val="FFFFFF"/>
                </a:solidFill>
                <a:latin typeface="+mj-lt"/>
                <a:ea typeface="+mj-ea"/>
                <a:cs typeface="ＭＳ Ｐゴシック" charset="0"/>
              </a:defRPr>
            </a:lvl1pPr>
            <a:lvl2pPr algn="ctr" rtl="0" eaLnBrk="0" fontAlgn="base" hangingPunct="0">
              <a:spcBef>
                <a:spcPct val="0"/>
              </a:spcBef>
              <a:spcAft>
                <a:spcPct val="0"/>
              </a:spcAft>
              <a:defRPr sz="3000" b="1">
                <a:solidFill>
                  <a:srgbClr val="FFFFFF"/>
                </a:solidFill>
                <a:latin typeface="Arial" charset="0"/>
                <a:ea typeface="ＭＳ Ｐゴシック" charset="0"/>
                <a:cs typeface="ＭＳ Ｐゴシック" charset="0"/>
              </a:defRPr>
            </a:lvl2pPr>
            <a:lvl3pPr algn="ctr" rtl="0" eaLnBrk="0" fontAlgn="base" hangingPunct="0">
              <a:spcBef>
                <a:spcPct val="0"/>
              </a:spcBef>
              <a:spcAft>
                <a:spcPct val="0"/>
              </a:spcAft>
              <a:defRPr sz="3000" b="1">
                <a:solidFill>
                  <a:srgbClr val="FFFFFF"/>
                </a:solidFill>
                <a:latin typeface="Arial" charset="0"/>
                <a:ea typeface="ＭＳ Ｐゴシック" charset="0"/>
                <a:cs typeface="ＭＳ Ｐゴシック" charset="0"/>
              </a:defRPr>
            </a:lvl3pPr>
            <a:lvl4pPr algn="ctr" rtl="0" eaLnBrk="0" fontAlgn="base" hangingPunct="0">
              <a:spcBef>
                <a:spcPct val="0"/>
              </a:spcBef>
              <a:spcAft>
                <a:spcPct val="0"/>
              </a:spcAft>
              <a:defRPr sz="3000" b="1">
                <a:solidFill>
                  <a:srgbClr val="FFFFFF"/>
                </a:solidFill>
                <a:latin typeface="Arial" charset="0"/>
                <a:ea typeface="ＭＳ Ｐゴシック" charset="0"/>
                <a:cs typeface="ＭＳ Ｐゴシック" charset="0"/>
              </a:defRPr>
            </a:lvl4pPr>
            <a:lvl5pPr algn="ctr" rtl="0" eaLnBrk="0" fontAlgn="base" hangingPunct="0">
              <a:spcBef>
                <a:spcPct val="0"/>
              </a:spcBef>
              <a:spcAft>
                <a:spcPct val="0"/>
              </a:spcAft>
              <a:defRPr sz="3000" b="1">
                <a:solidFill>
                  <a:srgbClr val="FFFFFF"/>
                </a:solidFill>
                <a:latin typeface="Arial" charset="0"/>
                <a:ea typeface="ＭＳ Ｐゴシック" charset="0"/>
                <a:cs typeface="ＭＳ Ｐゴシック" charset="0"/>
              </a:defRPr>
            </a:lvl5pPr>
            <a:lvl6pPr marL="457200" algn="ctr" rtl="0" eaLnBrk="0" fontAlgn="base" hangingPunct="0">
              <a:spcBef>
                <a:spcPct val="0"/>
              </a:spcBef>
              <a:spcAft>
                <a:spcPct val="0"/>
              </a:spcAft>
              <a:defRPr sz="3000" b="1">
                <a:solidFill>
                  <a:srgbClr val="FFFFFF"/>
                </a:solidFill>
                <a:latin typeface="Arial" charset="0"/>
                <a:ea typeface="ＭＳ Ｐゴシック" charset="0"/>
              </a:defRPr>
            </a:lvl6pPr>
            <a:lvl7pPr marL="914400" algn="ctr" rtl="0" eaLnBrk="0" fontAlgn="base" hangingPunct="0">
              <a:spcBef>
                <a:spcPct val="0"/>
              </a:spcBef>
              <a:spcAft>
                <a:spcPct val="0"/>
              </a:spcAft>
              <a:defRPr sz="3000" b="1">
                <a:solidFill>
                  <a:srgbClr val="FFFFFF"/>
                </a:solidFill>
                <a:latin typeface="Arial" charset="0"/>
                <a:ea typeface="ＭＳ Ｐゴシック" charset="0"/>
              </a:defRPr>
            </a:lvl7pPr>
            <a:lvl8pPr marL="1371600" algn="ctr" rtl="0" eaLnBrk="0" fontAlgn="base" hangingPunct="0">
              <a:spcBef>
                <a:spcPct val="0"/>
              </a:spcBef>
              <a:spcAft>
                <a:spcPct val="0"/>
              </a:spcAft>
              <a:defRPr sz="3000" b="1">
                <a:solidFill>
                  <a:srgbClr val="FFFFFF"/>
                </a:solidFill>
                <a:latin typeface="Arial" charset="0"/>
                <a:ea typeface="ＭＳ Ｐゴシック" charset="0"/>
              </a:defRPr>
            </a:lvl8pPr>
            <a:lvl9pPr marL="1828800" algn="ctr" rtl="0" eaLnBrk="0" fontAlgn="base" hangingPunct="0">
              <a:spcBef>
                <a:spcPct val="0"/>
              </a:spcBef>
              <a:spcAft>
                <a:spcPct val="0"/>
              </a:spcAft>
              <a:defRPr sz="3000" b="1">
                <a:solidFill>
                  <a:srgbClr val="FFFFFF"/>
                </a:solidFill>
                <a:latin typeface="Arial" charset="0"/>
                <a:ea typeface="ＭＳ Ｐゴシック" charset="0"/>
              </a:defRPr>
            </a:lvl9pPr>
          </a:lstStyle>
          <a:p>
            <a:pPr>
              <a:defRPr/>
            </a:pPr>
            <a:r>
              <a:rPr lang="en-US" sz="2000" dirty="0">
                <a:cs typeface="+mj-cs"/>
              </a:rPr>
              <a:t>MCIWEST-MCB Camp Pendleton</a:t>
            </a:r>
          </a:p>
        </p:txBody>
      </p:sp>
      <p:sp>
        <p:nvSpPr>
          <p:cNvPr id="4" name="Rectangle 2"/>
          <p:cNvSpPr txBox="1">
            <a:spLocks noChangeArrowheads="1"/>
          </p:cNvSpPr>
          <p:nvPr/>
        </p:nvSpPr>
        <p:spPr bwMode="auto">
          <a:xfrm>
            <a:off x="6497649" y="6302163"/>
            <a:ext cx="2291273" cy="390744"/>
          </a:xfrm>
          <a:prstGeom prst="rect">
            <a:avLst/>
          </a:prstGeom>
          <a:noFill/>
          <a:ln>
            <a:noFill/>
          </a:ln>
          <a:effectLst>
            <a:outerShdw blurRad="63500" dist="38099" dir="2700000" algn="ctr" rotWithShape="0">
              <a:srgbClr val="192755">
                <a:alpha val="50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FAA26D3D-D897-4be2-8F04-BA451C77F1D7}">
              <ma14:placeholderFlag xmlns:ma14="http://schemas.microsoft.com/office/mac/drawingml/2011/main" xmlns="" val="1"/>
            </a:ext>
          </a:extLst>
        </p:spPr>
        <p:txBody>
          <a:bodyPr vert="horz" wrap="square" lIns="92075" tIns="46038" rIns="92075" bIns="46038" numCol="1" anchor="ctr" anchorCtr="0" compatLnSpc="1">
            <a:prstTxWarp prst="textNoShape">
              <a:avLst/>
            </a:prstTxWarp>
          </a:bodyPr>
          <a:lstStyle>
            <a:lvl1pPr algn="ctr" rtl="0" eaLnBrk="0" fontAlgn="base" hangingPunct="0">
              <a:spcBef>
                <a:spcPct val="0"/>
              </a:spcBef>
              <a:spcAft>
                <a:spcPct val="0"/>
              </a:spcAft>
              <a:defRPr sz="3000" b="1">
                <a:solidFill>
                  <a:srgbClr val="FFFFFF"/>
                </a:solidFill>
                <a:latin typeface="+mj-lt"/>
                <a:ea typeface="+mj-ea"/>
                <a:cs typeface="ＭＳ Ｐゴシック" charset="0"/>
              </a:defRPr>
            </a:lvl1pPr>
            <a:lvl2pPr algn="ctr" rtl="0" eaLnBrk="0" fontAlgn="base" hangingPunct="0">
              <a:spcBef>
                <a:spcPct val="0"/>
              </a:spcBef>
              <a:spcAft>
                <a:spcPct val="0"/>
              </a:spcAft>
              <a:defRPr sz="3000" b="1">
                <a:solidFill>
                  <a:srgbClr val="FFFFFF"/>
                </a:solidFill>
                <a:latin typeface="Arial" charset="0"/>
                <a:ea typeface="ＭＳ Ｐゴシック" charset="0"/>
                <a:cs typeface="ＭＳ Ｐゴシック" charset="0"/>
              </a:defRPr>
            </a:lvl2pPr>
            <a:lvl3pPr algn="ctr" rtl="0" eaLnBrk="0" fontAlgn="base" hangingPunct="0">
              <a:spcBef>
                <a:spcPct val="0"/>
              </a:spcBef>
              <a:spcAft>
                <a:spcPct val="0"/>
              </a:spcAft>
              <a:defRPr sz="3000" b="1">
                <a:solidFill>
                  <a:srgbClr val="FFFFFF"/>
                </a:solidFill>
                <a:latin typeface="Arial" charset="0"/>
                <a:ea typeface="ＭＳ Ｐゴシック" charset="0"/>
                <a:cs typeface="ＭＳ Ｐゴシック" charset="0"/>
              </a:defRPr>
            </a:lvl3pPr>
            <a:lvl4pPr algn="ctr" rtl="0" eaLnBrk="0" fontAlgn="base" hangingPunct="0">
              <a:spcBef>
                <a:spcPct val="0"/>
              </a:spcBef>
              <a:spcAft>
                <a:spcPct val="0"/>
              </a:spcAft>
              <a:defRPr sz="3000" b="1">
                <a:solidFill>
                  <a:srgbClr val="FFFFFF"/>
                </a:solidFill>
                <a:latin typeface="Arial" charset="0"/>
                <a:ea typeface="ＭＳ Ｐゴシック" charset="0"/>
                <a:cs typeface="ＭＳ Ｐゴシック" charset="0"/>
              </a:defRPr>
            </a:lvl4pPr>
            <a:lvl5pPr algn="ctr" rtl="0" eaLnBrk="0" fontAlgn="base" hangingPunct="0">
              <a:spcBef>
                <a:spcPct val="0"/>
              </a:spcBef>
              <a:spcAft>
                <a:spcPct val="0"/>
              </a:spcAft>
              <a:defRPr sz="3000" b="1">
                <a:solidFill>
                  <a:srgbClr val="FFFFFF"/>
                </a:solidFill>
                <a:latin typeface="Arial" charset="0"/>
                <a:ea typeface="ＭＳ Ｐゴシック" charset="0"/>
                <a:cs typeface="ＭＳ Ｐゴシック" charset="0"/>
              </a:defRPr>
            </a:lvl5pPr>
            <a:lvl6pPr marL="457200" algn="ctr" rtl="0" eaLnBrk="0" fontAlgn="base" hangingPunct="0">
              <a:spcBef>
                <a:spcPct val="0"/>
              </a:spcBef>
              <a:spcAft>
                <a:spcPct val="0"/>
              </a:spcAft>
              <a:defRPr sz="3000" b="1">
                <a:solidFill>
                  <a:srgbClr val="FFFFFF"/>
                </a:solidFill>
                <a:latin typeface="Arial" charset="0"/>
                <a:ea typeface="ＭＳ Ｐゴシック" charset="0"/>
              </a:defRPr>
            </a:lvl6pPr>
            <a:lvl7pPr marL="914400" algn="ctr" rtl="0" eaLnBrk="0" fontAlgn="base" hangingPunct="0">
              <a:spcBef>
                <a:spcPct val="0"/>
              </a:spcBef>
              <a:spcAft>
                <a:spcPct val="0"/>
              </a:spcAft>
              <a:defRPr sz="3000" b="1">
                <a:solidFill>
                  <a:srgbClr val="FFFFFF"/>
                </a:solidFill>
                <a:latin typeface="Arial" charset="0"/>
                <a:ea typeface="ＭＳ Ｐゴシック" charset="0"/>
              </a:defRPr>
            </a:lvl7pPr>
            <a:lvl8pPr marL="1371600" algn="ctr" rtl="0" eaLnBrk="0" fontAlgn="base" hangingPunct="0">
              <a:spcBef>
                <a:spcPct val="0"/>
              </a:spcBef>
              <a:spcAft>
                <a:spcPct val="0"/>
              </a:spcAft>
              <a:defRPr sz="3000" b="1">
                <a:solidFill>
                  <a:srgbClr val="FFFFFF"/>
                </a:solidFill>
                <a:latin typeface="Arial" charset="0"/>
                <a:ea typeface="ＭＳ Ｐゴシック" charset="0"/>
              </a:defRPr>
            </a:lvl8pPr>
            <a:lvl9pPr marL="1828800" algn="ctr" rtl="0" eaLnBrk="0" fontAlgn="base" hangingPunct="0">
              <a:spcBef>
                <a:spcPct val="0"/>
              </a:spcBef>
              <a:spcAft>
                <a:spcPct val="0"/>
              </a:spcAft>
              <a:defRPr sz="3000" b="1">
                <a:solidFill>
                  <a:srgbClr val="FFFFFF"/>
                </a:solidFill>
                <a:latin typeface="Arial" charset="0"/>
                <a:ea typeface="ＭＳ Ｐゴシック" charset="0"/>
              </a:defRPr>
            </a:lvl9pPr>
          </a:lstStyle>
          <a:p>
            <a:pPr algn="r">
              <a:defRPr/>
            </a:pPr>
            <a:r>
              <a:rPr lang="en-US" sz="1600" dirty="0" smtClean="0">
                <a:cs typeface="+mj-cs"/>
              </a:rPr>
              <a:t>14 </a:t>
            </a:r>
            <a:r>
              <a:rPr lang="en-US" sz="1600" dirty="0">
                <a:cs typeface="+mj-cs"/>
              </a:rPr>
              <a:t>November </a:t>
            </a:r>
            <a:r>
              <a:rPr lang="en-US" sz="1600" dirty="0" smtClean="0">
                <a:cs typeface="+mj-cs"/>
              </a:rPr>
              <a:t>2019</a:t>
            </a:r>
            <a:endParaRPr lang="en-US" sz="1600" dirty="0">
              <a:cs typeface="+mj-cs"/>
            </a:endParaRPr>
          </a:p>
        </p:txBody>
      </p:sp>
    </p:spTree>
    <p:extLst>
      <p:ext uri="{BB962C8B-B14F-4D97-AF65-F5344CB8AC3E}">
        <p14:creationId xmlns:p14="http://schemas.microsoft.com/office/powerpoint/2010/main" val="25660965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Exercise Objectives</a:t>
            </a:r>
          </a:p>
        </p:txBody>
      </p:sp>
      <p:sp>
        <p:nvSpPr>
          <p:cNvPr id="3" name="Content Placeholder 2"/>
          <p:cNvSpPr>
            <a:spLocks noGrp="1"/>
          </p:cNvSpPr>
          <p:nvPr>
            <p:ph idx="1"/>
          </p:nvPr>
        </p:nvSpPr>
        <p:spPr/>
        <p:txBody>
          <a:bodyPr/>
          <a:lstStyle/>
          <a:p>
            <a:pPr lvl="0"/>
            <a:r>
              <a:rPr lang="en-US" sz="2200" dirty="0"/>
              <a:t>To understand the procedures and requirements to prepare for floods aboard Marine Corps Base Camp Pendleton</a:t>
            </a:r>
          </a:p>
          <a:p>
            <a:pPr lvl="0"/>
            <a:r>
              <a:rPr lang="en-US" sz="2200" dirty="0"/>
              <a:t>To understand the procedures and requirements to respond to floods aboard Marine Corps Base Camp Pendleton</a:t>
            </a:r>
          </a:p>
          <a:p>
            <a:pPr lvl="0"/>
            <a:r>
              <a:rPr lang="en-US" sz="2200" dirty="0"/>
              <a:t>To understand the procedures for Flood Hazard Alert Conditions and the requirements for execution when published</a:t>
            </a:r>
          </a:p>
          <a:p>
            <a:r>
              <a:rPr lang="en-US" sz="2200" dirty="0"/>
              <a:t>To discuss on-installation Evacuation Operations and Evacuation Control Center (ECC) Operations</a:t>
            </a:r>
          </a:p>
          <a:p>
            <a:endParaRPr lang="en-US" dirty="0"/>
          </a:p>
        </p:txBody>
      </p:sp>
      <p:sp>
        <p:nvSpPr>
          <p:cNvPr id="4" name="Slide Number Placeholder 3"/>
          <p:cNvSpPr>
            <a:spLocks noGrp="1"/>
          </p:cNvSpPr>
          <p:nvPr>
            <p:ph type="sldNum" sz="quarter" idx="11"/>
          </p:nvPr>
        </p:nvSpPr>
        <p:spPr/>
        <p:txBody>
          <a:bodyPr/>
          <a:lstStyle/>
          <a:p>
            <a:pPr>
              <a:defRPr/>
            </a:pPr>
            <a:fld id="{72851136-2DFF-9843-BF58-DCCF4C9E80C2}" type="slidenum">
              <a:rPr lang="en-US" smtClean="0"/>
              <a:pPr>
                <a:defRPr/>
              </a:pPr>
              <a:t>2</a:t>
            </a:fld>
            <a:endParaRPr lang="en-US" dirty="0"/>
          </a:p>
        </p:txBody>
      </p:sp>
    </p:spTree>
    <p:extLst>
      <p:ext uri="{BB962C8B-B14F-4D97-AF65-F5344CB8AC3E}">
        <p14:creationId xmlns:p14="http://schemas.microsoft.com/office/powerpoint/2010/main" val="37696361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tx1"/>
                </a:solidFill>
              </a:rPr>
              <a:t>Module 1 – FLOOD HAZARD ALERT Conditions</a:t>
            </a:r>
            <a:r>
              <a:rPr lang="en-US" dirty="0"/>
              <a:t/>
            </a:r>
            <a:br>
              <a:rPr lang="en-US" dirty="0"/>
            </a:br>
            <a:endParaRPr lang="en-US" dirty="0"/>
          </a:p>
        </p:txBody>
      </p:sp>
      <p:sp>
        <p:nvSpPr>
          <p:cNvPr id="4" name="Slide Number Placeholder 3"/>
          <p:cNvSpPr>
            <a:spLocks noGrp="1"/>
          </p:cNvSpPr>
          <p:nvPr>
            <p:ph type="sldNum" sz="quarter" idx="11"/>
          </p:nvPr>
        </p:nvSpPr>
        <p:spPr/>
        <p:txBody>
          <a:bodyPr/>
          <a:lstStyle/>
          <a:p>
            <a:pPr>
              <a:defRPr/>
            </a:pPr>
            <a:fld id="{D2E02758-D101-5C45-A0CA-B031B7764719}" type="slidenum">
              <a:rPr lang="en-US" smtClean="0"/>
              <a:pPr>
                <a:defRPr/>
              </a:pPr>
              <a:t>3</a:t>
            </a:fld>
            <a:endParaRPr lang="en-US"/>
          </a:p>
        </p:txBody>
      </p:sp>
    </p:spTree>
    <p:extLst>
      <p:ext uri="{BB962C8B-B14F-4D97-AF65-F5344CB8AC3E}">
        <p14:creationId xmlns:p14="http://schemas.microsoft.com/office/powerpoint/2010/main" val="32112653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tx1"/>
                </a:solidFill>
              </a:rPr>
              <a:t>Camp Pendleton Flood History</a:t>
            </a:r>
          </a:p>
        </p:txBody>
      </p:sp>
      <p:sp>
        <p:nvSpPr>
          <p:cNvPr id="4" name="Slide Number Placeholder 3"/>
          <p:cNvSpPr>
            <a:spLocks noGrp="1"/>
          </p:cNvSpPr>
          <p:nvPr>
            <p:ph type="sldNum" sz="quarter" idx="11"/>
          </p:nvPr>
        </p:nvSpPr>
        <p:spPr/>
        <p:txBody>
          <a:bodyPr/>
          <a:lstStyle/>
          <a:p>
            <a:pPr>
              <a:defRPr/>
            </a:pPr>
            <a:fld id="{D2E02758-D101-5C45-A0CA-B031B7764719}" type="slidenum">
              <a:rPr lang="en-US" smtClean="0"/>
              <a:pPr>
                <a:defRPr/>
              </a:pPr>
              <a:t>4</a:t>
            </a:fld>
            <a:endParaRPr lang="en-US"/>
          </a:p>
        </p:txBody>
      </p:sp>
    </p:spTree>
    <p:extLst>
      <p:ext uri="{BB962C8B-B14F-4D97-AF65-F5344CB8AC3E}">
        <p14:creationId xmlns:p14="http://schemas.microsoft.com/office/powerpoint/2010/main" val="34301189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5E73C-C613-4E1F-8A49-E51BD3F42C2E}"/>
              </a:ext>
            </a:extLst>
          </p:cNvPr>
          <p:cNvSpPr>
            <a:spLocks noGrp="1"/>
          </p:cNvSpPr>
          <p:nvPr>
            <p:ph type="title"/>
          </p:nvPr>
        </p:nvSpPr>
        <p:spPr/>
        <p:txBody>
          <a:bodyPr/>
          <a:lstStyle/>
          <a:p>
            <a:r>
              <a:rPr lang="en-US" dirty="0"/>
              <a:t>1993 Floods</a:t>
            </a:r>
          </a:p>
        </p:txBody>
      </p:sp>
      <p:sp>
        <p:nvSpPr>
          <p:cNvPr id="4" name="Content Placeholder 3">
            <a:extLst>
              <a:ext uri="{FF2B5EF4-FFF2-40B4-BE49-F238E27FC236}">
                <a16:creationId xmlns:a16="http://schemas.microsoft.com/office/drawing/2014/main" id="{8EA45C8C-8B6A-40D6-A1F8-93AA13DCE078}"/>
              </a:ext>
            </a:extLst>
          </p:cNvPr>
          <p:cNvSpPr>
            <a:spLocks noGrp="1"/>
          </p:cNvSpPr>
          <p:nvPr>
            <p:ph idx="1"/>
          </p:nvPr>
        </p:nvSpPr>
        <p:spPr>
          <a:xfrm>
            <a:off x="188854" y="1574864"/>
            <a:ext cx="8229600" cy="4525963"/>
          </a:xfrm>
        </p:spPr>
        <p:txBody>
          <a:bodyPr/>
          <a:lstStyle/>
          <a:p>
            <a:r>
              <a:rPr lang="en-US" dirty="0"/>
              <a:t>From January 6 to February 28, 1993 a series of storms produced 20-40 inches of rain over much of Southern California</a:t>
            </a:r>
          </a:p>
          <a:p>
            <a:r>
              <a:rPr lang="en-US" dirty="0"/>
              <a:t>Substantial peak streamflows occurred January 6-7 as a result of excessive rainfall on a fairly substantial snowpack that had accumulated in Dec. 1992 </a:t>
            </a:r>
          </a:p>
          <a:p>
            <a:r>
              <a:rPr lang="en-US" dirty="0"/>
              <a:t>Rain continued throughout the first two weeks of January, creating 11 consecutive days of rain</a:t>
            </a:r>
          </a:p>
        </p:txBody>
      </p:sp>
      <p:sp>
        <p:nvSpPr>
          <p:cNvPr id="3" name="Slide Number Placeholder 2">
            <a:extLst>
              <a:ext uri="{FF2B5EF4-FFF2-40B4-BE49-F238E27FC236}">
                <a16:creationId xmlns:a16="http://schemas.microsoft.com/office/drawing/2014/main" id="{5BBBB549-CBDF-4AAC-9A43-23992405DC74}"/>
              </a:ext>
            </a:extLst>
          </p:cNvPr>
          <p:cNvSpPr>
            <a:spLocks noGrp="1"/>
          </p:cNvSpPr>
          <p:nvPr>
            <p:ph type="sldNum" sz="quarter" idx="11"/>
          </p:nvPr>
        </p:nvSpPr>
        <p:spPr/>
        <p:txBody>
          <a:bodyPr/>
          <a:lstStyle/>
          <a:p>
            <a:pPr>
              <a:defRPr/>
            </a:pPr>
            <a:fld id="{A06F0A43-9F61-A448-AC21-D15170BDF1AC}" type="slidenum">
              <a:rPr lang="en-US" smtClean="0"/>
              <a:pPr>
                <a:defRPr/>
              </a:pPr>
              <a:t>5</a:t>
            </a:fld>
            <a:endParaRPr lang="en-US"/>
          </a:p>
        </p:txBody>
      </p:sp>
    </p:spTree>
    <p:extLst>
      <p:ext uri="{BB962C8B-B14F-4D97-AF65-F5344CB8AC3E}">
        <p14:creationId xmlns:p14="http://schemas.microsoft.com/office/powerpoint/2010/main" val="6199541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D673F-0A48-47DA-B313-C4C8E8EFE85B}"/>
              </a:ext>
            </a:extLst>
          </p:cNvPr>
          <p:cNvSpPr>
            <a:spLocks noGrp="1"/>
          </p:cNvSpPr>
          <p:nvPr>
            <p:ph type="title"/>
          </p:nvPr>
        </p:nvSpPr>
        <p:spPr/>
        <p:txBody>
          <a:bodyPr/>
          <a:lstStyle/>
          <a:p>
            <a:r>
              <a:rPr lang="en-US" dirty="0"/>
              <a:t>1993 Floods</a:t>
            </a:r>
          </a:p>
        </p:txBody>
      </p:sp>
      <p:sp>
        <p:nvSpPr>
          <p:cNvPr id="3" name="Content Placeholder 2">
            <a:extLst>
              <a:ext uri="{FF2B5EF4-FFF2-40B4-BE49-F238E27FC236}">
                <a16:creationId xmlns:a16="http://schemas.microsoft.com/office/drawing/2014/main" id="{33FA00BF-6D9E-4240-BF07-D45EDDF58A03}"/>
              </a:ext>
            </a:extLst>
          </p:cNvPr>
          <p:cNvSpPr>
            <a:spLocks noGrp="1"/>
          </p:cNvSpPr>
          <p:nvPr>
            <p:ph idx="1"/>
          </p:nvPr>
        </p:nvSpPr>
        <p:spPr>
          <a:xfrm>
            <a:off x="0" y="3365027"/>
            <a:ext cx="8841914" cy="4525963"/>
          </a:xfrm>
        </p:spPr>
        <p:txBody>
          <a:bodyPr/>
          <a:lstStyle/>
          <a:p>
            <a:r>
              <a:rPr lang="en-US" dirty="0"/>
              <a:t>The estimated discharge of 44,000 cubic feet per second exceeded the maximum discharge for the 68 years of record by 34%</a:t>
            </a:r>
          </a:p>
          <a:p>
            <a:r>
              <a:rPr lang="en-US" dirty="0"/>
              <a:t>A levee burst, sending a six-foot wall of water onto the airfield</a:t>
            </a:r>
          </a:p>
          <a:p>
            <a:endParaRPr lang="en-US" dirty="0"/>
          </a:p>
        </p:txBody>
      </p:sp>
      <p:sp>
        <p:nvSpPr>
          <p:cNvPr id="4" name="Slide Number Placeholder 3">
            <a:extLst>
              <a:ext uri="{FF2B5EF4-FFF2-40B4-BE49-F238E27FC236}">
                <a16:creationId xmlns:a16="http://schemas.microsoft.com/office/drawing/2014/main" id="{1CE7B608-90F5-4D4D-9A0B-A92EDA20A784}"/>
              </a:ext>
            </a:extLst>
          </p:cNvPr>
          <p:cNvSpPr>
            <a:spLocks noGrp="1"/>
          </p:cNvSpPr>
          <p:nvPr>
            <p:ph type="sldNum" sz="quarter" idx="11"/>
          </p:nvPr>
        </p:nvSpPr>
        <p:spPr/>
        <p:txBody>
          <a:bodyPr/>
          <a:lstStyle/>
          <a:p>
            <a:pPr>
              <a:defRPr/>
            </a:pPr>
            <a:fld id="{72851136-2DFF-9843-BF58-DCCF4C9E80C2}" type="slidenum">
              <a:rPr lang="en-US" smtClean="0"/>
              <a:pPr>
                <a:defRPr/>
              </a:pPr>
              <a:t>6</a:t>
            </a:fld>
            <a:endParaRPr lang="en-US" dirty="0"/>
          </a:p>
        </p:txBody>
      </p:sp>
      <p:sp>
        <p:nvSpPr>
          <p:cNvPr id="7" name="Content Placeholder 2">
            <a:extLst>
              <a:ext uri="{FF2B5EF4-FFF2-40B4-BE49-F238E27FC236}">
                <a16:creationId xmlns:a16="http://schemas.microsoft.com/office/drawing/2014/main" id="{4C579B2F-DA24-48C1-B95B-B19330F30D2E}"/>
              </a:ext>
            </a:extLst>
          </p:cNvPr>
          <p:cNvSpPr txBox="1">
            <a:spLocks/>
          </p:cNvSpPr>
          <p:nvPr/>
        </p:nvSpPr>
        <p:spPr>
          <a:xfrm>
            <a:off x="0" y="1954775"/>
            <a:ext cx="9143999" cy="4525963"/>
          </a:xfrm>
          <a:prstGeom prst="rect">
            <a:avLst/>
          </a:prstGeom>
        </p:spPr>
        <p:txBody>
          <a:bodyPr vert="horz"/>
          <a:lstStyle>
            <a:lvl1pPr marL="228600" indent="-228600" algn="l" rtl="0" eaLnBrk="0" fontAlgn="base" hangingPunct="0">
              <a:spcBef>
                <a:spcPct val="20000"/>
              </a:spcBef>
              <a:spcAft>
                <a:spcPct val="0"/>
              </a:spcAft>
              <a:buClr>
                <a:schemeClr val="tx2"/>
              </a:buClr>
              <a:buSzPct val="100000"/>
              <a:buFont typeface="Wingdings" charset="2"/>
              <a:buChar char="§"/>
              <a:defRPr sz="2400" b="1">
                <a:solidFill>
                  <a:schemeClr val="tx1"/>
                </a:solidFill>
                <a:latin typeface="+mn-lt"/>
                <a:ea typeface="+mn-ea"/>
                <a:cs typeface="ＭＳ Ｐゴシック" charset="0"/>
              </a:defRPr>
            </a:lvl1pPr>
            <a:lvl2pPr marL="571500" indent="-228600" algn="l" rtl="0" eaLnBrk="0" fontAlgn="base" hangingPunct="0">
              <a:spcBef>
                <a:spcPct val="20000"/>
              </a:spcBef>
              <a:spcAft>
                <a:spcPct val="0"/>
              </a:spcAft>
              <a:buClr>
                <a:schemeClr val="tx2"/>
              </a:buClr>
              <a:buSzPct val="100000"/>
              <a:buChar char="–"/>
              <a:defRPr sz="2000" b="1">
                <a:solidFill>
                  <a:schemeClr val="tx1"/>
                </a:solidFill>
                <a:latin typeface="+mn-lt"/>
                <a:ea typeface="+mn-ea"/>
              </a:defRPr>
            </a:lvl2pPr>
            <a:lvl3pPr marL="914400" indent="-228600" algn="l" rtl="0" eaLnBrk="0" fontAlgn="base" hangingPunct="0">
              <a:spcBef>
                <a:spcPct val="20000"/>
              </a:spcBef>
              <a:spcAft>
                <a:spcPct val="0"/>
              </a:spcAft>
              <a:buClr>
                <a:schemeClr val="tx2"/>
              </a:buClr>
              <a:buSzPct val="100000"/>
              <a:buFont typeface="Wingdings" charset="2"/>
              <a:buChar char="§"/>
              <a:defRPr b="1">
                <a:solidFill>
                  <a:schemeClr val="tx1"/>
                </a:solidFill>
                <a:latin typeface="+mn-lt"/>
                <a:ea typeface="+mn-ea"/>
              </a:defRPr>
            </a:lvl3pPr>
            <a:lvl4pPr marL="1257300" indent="-228600" algn="l" rtl="0" eaLnBrk="0" fontAlgn="base" hangingPunct="0">
              <a:spcBef>
                <a:spcPct val="20000"/>
              </a:spcBef>
              <a:spcAft>
                <a:spcPct val="0"/>
              </a:spcAft>
              <a:buClr>
                <a:schemeClr val="tx2"/>
              </a:buClr>
              <a:buSzPct val="100000"/>
              <a:buChar char="–"/>
              <a:defRPr sz="1600" b="1">
                <a:solidFill>
                  <a:schemeClr val="tx1"/>
                </a:solidFill>
                <a:latin typeface="+mn-lt"/>
                <a:ea typeface="+mn-ea"/>
              </a:defRPr>
            </a:lvl4pPr>
            <a:lvl5pPr marL="1549400" indent="-177800" algn="l" rtl="0" eaLnBrk="0" fontAlgn="base" hangingPunct="0">
              <a:spcBef>
                <a:spcPct val="20000"/>
              </a:spcBef>
              <a:spcAft>
                <a:spcPct val="0"/>
              </a:spcAft>
              <a:buClr>
                <a:schemeClr val="tx2"/>
              </a:buClr>
              <a:buSzPct val="100000"/>
              <a:buFont typeface="Wingdings" charset="2"/>
              <a:buChar char="§"/>
              <a:defRPr sz="1600" b="1">
                <a:solidFill>
                  <a:schemeClr val="tx1"/>
                </a:solidFill>
                <a:latin typeface="+mn-lt"/>
                <a:ea typeface="+mn-ea"/>
              </a:defRPr>
            </a:lvl5pPr>
            <a:lvl6pPr marL="2006600" indent="-177800" algn="l" rtl="0" eaLnBrk="0" fontAlgn="base" hangingPunct="0">
              <a:spcBef>
                <a:spcPct val="20000"/>
              </a:spcBef>
              <a:spcAft>
                <a:spcPct val="0"/>
              </a:spcAft>
              <a:buSzPct val="100000"/>
              <a:buChar char="•"/>
              <a:defRPr sz="1600" b="1">
                <a:solidFill>
                  <a:schemeClr val="tx1"/>
                </a:solidFill>
                <a:latin typeface="+mn-lt"/>
                <a:ea typeface="+mn-ea"/>
              </a:defRPr>
            </a:lvl6pPr>
            <a:lvl7pPr marL="2463800" indent="-177800" algn="l" rtl="0" eaLnBrk="0" fontAlgn="base" hangingPunct="0">
              <a:spcBef>
                <a:spcPct val="20000"/>
              </a:spcBef>
              <a:spcAft>
                <a:spcPct val="0"/>
              </a:spcAft>
              <a:buSzPct val="100000"/>
              <a:buChar char="•"/>
              <a:defRPr sz="1600" b="1">
                <a:solidFill>
                  <a:schemeClr val="tx1"/>
                </a:solidFill>
                <a:latin typeface="+mn-lt"/>
                <a:ea typeface="+mn-ea"/>
              </a:defRPr>
            </a:lvl7pPr>
            <a:lvl8pPr marL="2921000" indent="-177800" algn="l" rtl="0" eaLnBrk="0" fontAlgn="base" hangingPunct="0">
              <a:spcBef>
                <a:spcPct val="20000"/>
              </a:spcBef>
              <a:spcAft>
                <a:spcPct val="0"/>
              </a:spcAft>
              <a:buSzPct val="100000"/>
              <a:buChar char="•"/>
              <a:defRPr sz="1600" b="1">
                <a:solidFill>
                  <a:schemeClr val="tx1"/>
                </a:solidFill>
                <a:latin typeface="+mn-lt"/>
                <a:ea typeface="+mn-ea"/>
              </a:defRPr>
            </a:lvl8pPr>
            <a:lvl9pPr marL="3378200" indent="-177800" algn="l" rtl="0" eaLnBrk="0" fontAlgn="base" hangingPunct="0">
              <a:spcBef>
                <a:spcPct val="20000"/>
              </a:spcBef>
              <a:spcAft>
                <a:spcPct val="0"/>
              </a:spcAft>
              <a:buSzPct val="100000"/>
              <a:buChar char="•"/>
              <a:defRPr sz="1600" b="1">
                <a:solidFill>
                  <a:schemeClr val="tx1"/>
                </a:solidFill>
                <a:latin typeface="+mn-lt"/>
                <a:ea typeface="+mn-ea"/>
              </a:defRPr>
            </a:lvl9pPr>
          </a:lstStyle>
          <a:p>
            <a:r>
              <a:rPr lang="en-US" kern="0" dirty="0"/>
              <a:t>The Santa Margarita River streamflow-gauging station at </a:t>
            </a:r>
            <a:r>
              <a:rPr lang="en-US" kern="0" dirty="0" err="1"/>
              <a:t>Ysidora</a:t>
            </a:r>
            <a:r>
              <a:rPr lang="en-US" kern="0" dirty="0"/>
              <a:t> was damaged as the debris-laden river washed out the bridge </a:t>
            </a:r>
          </a:p>
        </p:txBody>
      </p:sp>
    </p:spTree>
    <p:extLst>
      <p:ext uri="{BB962C8B-B14F-4D97-AF65-F5344CB8AC3E}">
        <p14:creationId xmlns:p14="http://schemas.microsoft.com/office/powerpoint/2010/main" val="36350604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D673F-0A48-47DA-B313-C4C8E8EFE85B}"/>
              </a:ext>
            </a:extLst>
          </p:cNvPr>
          <p:cNvSpPr>
            <a:spLocks noGrp="1"/>
          </p:cNvSpPr>
          <p:nvPr>
            <p:ph type="title"/>
          </p:nvPr>
        </p:nvSpPr>
        <p:spPr/>
        <p:txBody>
          <a:bodyPr/>
          <a:lstStyle/>
          <a:p>
            <a:r>
              <a:rPr lang="en-US" dirty="0"/>
              <a:t>1993 Floods: Damage</a:t>
            </a:r>
          </a:p>
        </p:txBody>
      </p:sp>
      <p:sp>
        <p:nvSpPr>
          <p:cNvPr id="3" name="Content Placeholder 2">
            <a:extLst>
              <a:ext uri="{FF2B5EF4-FFF2-40B4-BE49-F238E27FC236}">
                <a16:creationId xmlns:a16="http://schemas.microsoft.com/office/drawing/2014/main" id="{33FA00BF-6D9E-4240-BF07-D45EDDF58A03}"/>
              </a:ext>
            </a:extLst>
          </p:cNvPr>
          <p:cNvSpPr>
            <a:spLocks noGrp="1"/>
          </p:cNvSpPr>
          <p:nvPr>
            <p:ph idx="1"/>
          </p:nvPr>
        </p:nvSpPr>
        <p:spPr>
          <a:xfrm>
            <a:off x="0" y="2500586"/>
            <a:ext cx="9055396" cy="4525963"/>
          </a:xfrm>
        </p:spPr>
        <p:txBody>
          <a:bodyPr/>
          <a:lstStyle/>
          <a:p>
            <a:r>
              <a:rPr lang="en-US" dirty="0"/>
              <a:t>Structures and facilities were damaged in the Santa Margarita Ranch House Complex, 22 Area, and STP </a:t>
            </a:r>
          </a:p>
          <a:p>
            <a:r>
              <a:rPr lang="en-US" dirty="0"/>
              <a:t>500,000 cubic yards of mud within 22 Area</a:t>
            </a:r>
          </a:p>
          <a:p>
            <a:r>
              <a:rPr lang="en-US" dirty="0"/>
              <a:t>Since this event a new levee, storm water management system, and re-built Basilone Bridge were constructed </a:t>
            </a:r>
          </a:p>
          <a:p>
            <a:endParaRPr lang="en-US" dirty="0"/>
          </a:p>
        </p:txBody>
      </p:sp>
      <p:sp>
        <p:nvSpPr>
          <p:cNvPr id="4" name="Slide Number Placeholder 3">
            <a:extLst>
              <a:ext uri="{FF2B5EF4-FFF2-40B4-BE49-F238E27FC236}">
                <a16:creationId xmlns:a16="http://schemas.microsoft.com/office/drawing/2014/main" id="{1CE7B608-90F5-4D4D-9A0B-A92EDA20A784}"/>
              </a:ext>
            </a:extLst>
          </p:cNvPr>
          <p:cNvSpPr>
            <a:spLocks noGrp="1"/>
          </p:cNvSpPr>
          <p:nvPr>
            <p:ph type="sldNum" sz="quarter" idx="11"/>
          </p:nvPr>
        </p:nvSpPr>
        <p:spPr/>
        <p:txBody>
          <a:bodyPr/>
          <a:lstStyle/>
          <a:p>
            <a:pPr>
              <a:defRPr/>
            </a:pPr>
            <a:fld id="{72851136-2DFF-9843-BF58-DCCF4C9E80C2}" type="slidenum">
              <a:rPr lang="en-US" smtClean="0"/>
              <a:pPr>
                <a:defRPr/>
              </a:pPr>
              <a:t>7</a:t>
            </a:fld>
            <a:endParaRPr lang="en-US" dirty="0"/>
          </a:p>
        </p:txBody>
      </p:sp>
      <p:sp>
        <p:nvSpPr>
          <p:cNvPr id="7" name="Content Placeholder 2">
            <a:extLst>
              <a:ext uri="{FF2B5EF4-FFF2-40B4-BE49-F238E27FC236}">
                <a16:creationId xmlns:a16="http://schemas.microsoft.com/office/drawing/2014/main" id="{4C579B2F-DA24-48C1-B95B-B19330F30D2E}"/>
              </a:ext>
            </a:extLst>
          </p:cNvPr>
          <p:cNvSpPr txBox="1">
            <a:spLocks/>
          </p:cNvSpPr>
          <p:nvPr/>
        </p:nvSpPr>
        <p:spPr>
          <a:xfrm>
            <a:off x="0" y="1493873"/>
            <a:ext cx="9143999" cy="4525963"/>
          </a:xfrm>
          <a:prstGeom prst="rect">
            <a:avLst/>
          </a:prstGeom>
        </p:spPr>
        <p:txBody>
          <a:bodyPr vert="horz"/>
          <a:lstStyle>
            <a:lvl1pPr marL="228600" indent="-228600" algn="l" rtl="0" eaLnBrk="0" fontAlgn="base" hangingPunct="0">
              <a:spcBef>
                <a:spcPct val="20000"/>
              </a:spcBef>
              <a:spcAft>
                <a:spcPct val="0"/>
              </a:spcAft>
              <a:buClr>
                <a:schemeClr val="tx2"/>
              </a:buClr>
              <a:buSzPct val="100000"/>
              <a:buFont typeface="Wingdings" charset="2"/>
              <a:buChar char="§"/>
              <a:defRPr sz="2400" b="1">
                <a:solidFill>
                  <a:schemeClr val="tx1"/>
                </a:solidFill>
                <a:latin typeface="+mn-lt"/>
                <a:ea typeface="+mn-ea"/>
                <a:cs typeface="ＭＳ Ｐゴシック" charset="0"/>
              </a:defRPr>
            </a:lvl1pPr>
            <a:lvl2pPr marL="571500" indent="-228600" algn="l" rtl="0" eaLnBrk="0" fontAlgn="base" hangingPunct="0">
              <a:spcBef>
                <a:spcPct val="20000"/>
              </a:spcBef>
              <a:spcAft>
                <a:spcPct val="0"/>
              </a:spcAft>
              <a:buClr>
                <a:schemeClr val="tx2"/>
              </a:buClr>
              <a:buSzPct val="100000"/>
              <a:buChar char="–"/>
              <a:defRPr sz="2000" b="1">
                <a:solidFill>
                  <a:schemeClr val="tx1"/>
                </a:solidFill>
                <a:latin typeface="+mn-lt"/>
                <a:ea typeface="+mn-ea"/>
              </a:defRPr>
            </a:lvl2pPr>
            <a:lvl3pPr marL="914400" indent="-228600" algn="l" rtl="0" eaLnBrk="0" fontAlgn="base" hangingPunct="0">
              <a:spcBef>
                <a:spcPct val="20000"/>
              </a:spcBef>
              <a:spcAft>
                <a:spcPct val="0"/>
              </a:spcAft>
              <a:buClr>
                <a:schemeClr val="tx2"/>
              </a:buClr>
              <a:buSzPct val="100000"/>
              <a:buFont typeface="Wingdings" charset="2"/>
              <a:buChar char="§"/>
              <a:defRPr b="1">
                <a:solidFill>
                  <a:schemeClr val="tx1"/>
                </a:solidFill>
                <a:latin typeface="+mn-lt"/>
                <a:ea typeface="+mn-ea"/>
              </a:defRPr>
            </a:lvl3pPr>
            <a:lvl4pPr marL="1257300" indent="-228600" algn="l" rtl="0" eaLnBrk="0" fontAlgn="base" hangingPunct="0">
              <a:spcBef>
                <a:spcPct val="20000"/>
              </a:spcBef>
              <a:spcAft>
                <a:spcPct val="0"/>
              </a:spcAft>
              <a:buClr>
                <a:schemeClr val="tx2"/>
              </a:buClr>
              <a:buSzPct val="100000"/>
              <a:buChar char="–"/>
              <a:defRPr sz="1600" b="1">
                <a:solidFill>
                  <a:schemeClr val="tx1"/>
                </a:solidFill>
                <a:latin typeface="+mn-lt"/>
                <a:ea typeface="+mn-ea"/>
              </a:defRPr>
            </a:lvl4pPr>
            <a:lvl5pPr marL="1549400" indent="-177800" algn="l" rtl="0" eaLnBrk="0" fontAlgn="base" hangingPunct="0">
              <a:spcBef>
                <a:spcPct val="20000"/>
              </a:spcBef>
              <a:spcAft>
                <a:spcPct val="0"/>
              </a:spcAft>
              <a:buClr>
                <a:schemeClr val="tx2"/>
              </a:buClr>
              <a:buSzPct val="100000"/>
              <a:buFont typeface="Wingdings" charset="2"/>
              <a:buChar char="§"/>
              <a:defRPr sz="1600" b="1">
                <a:solidFill>
                  <a:schemeClr val="tx1"/>
                </a:solidFill>
                <a:latin typeface="+mn-lt"/>
                <a:ea typeface="+mn-ea"/>
              </a:defRPr>
            </a:lvl5pPr>
            <a:lvl6pPr marL="2006600" indent="-177800" algn="l" rtl="0" eaLnBrk="0" fontAlgn="base" hangingPunct="0">
              <a:spcBef>
                <a:spcPct val="20000"/>
              </a:spcBef>
              <a:spcAft>
                <a:spcPct val="0"/>
              </a:spcAft>
              <a:buSzPct val="100000"/>
              <a:buChar char="•"/>
              <a:defRPr sz="1600" b="1">
                <a:solidFill>
                  <a:schemeClr val="tx1"/>
                </a:solidFill>
                <a:latin typeface="+mn-lt"/>
                <a:ea typeface="+mn-ea"/>
              </a:defRPr>
            </a:lvl6pPr>
            <a:lvl7pPr marL="2463800" indent="-177800" algn="l" rtl="0" eaLnBrk="0" fontAlgn="base" hangingPunct="0">
              <a:spcBef>
                <a:spcPct val="20000"/>
              </a:spcBef>
              <a:spcAft>
                <a:spcPct val="0"/>
              </a:spcAft>
              <a:buSzPct val="100000"/>
              <a:buChar char="•"/>
              <a:defRPr sz="1600" b="1">
                <a:solidFill>
                  <a:schemeClr val="tx1"/>
                </a:solidFill>
                <a:latin typeface="+mn-lt"/>
                <a:ea typeface="+mn-ea"/>
              </a:defRPr>
            </a:lvl7pPr>
            <a:lvl8pPr marL="2921000" indent="-177800" algn="l" rtl="0" eaLnBrk="0" fontAlgn="base" hangingPunct="0">
              <a:spcBef>
                <a:spcPct val="20000"/>
              </a:spcBef>
              <a:spcAft>
                <a:spcPct val="0"/>
              </a:spcAft>
              <a:buSzPct val="100000"/>
              <a:buChar char="•"/>
              <a:defRPr sz="1600" b="1">
                <a:solidFill>
                  <a:schemeClr val="tx1"/>
                </a:solidFill>
                <a:latin typeface="+mn-lt"/>
                <a:ea typeface="+mn-ea"/>
              </a:defRPr>
            </a:lvl8pPr>
            <a:lvl9pPr marL="3378200" indent="-177800" algn="l" rtl="0" eaLnBrk="0" fontAlgn="base" hangingPunct="0">
              <a:spcBef>
                <a:spcPct val="20000"/>
              </a:spcBef>
              <a:spcAft>
                <a:spcPct val="0"/>
              </a:spcAft>
              <a:buSzPct val="100000"/>
              <a:buChar char="•"/>
              <a:defRPr sz="1600" b="1">
                <a:solidFill>
                  <a:schemeClr val="tx1"/>
                </a:solidFill>
                <a:latin typeface="+mn-lt"/>
                <a:ea typeface="+mn-ea"/>
              </a:defRPr>
            </a:lvl9pPr>
          </a:lstStyle>
          <a:p>
            <a:r>
              <a:rPr lang="en-US" kern="0" dirty="0"/>
              <a:t>Basilone Bridge was destroyed</a:t>
            </a:r>
          </a:p>
          <a:p>
            <a:r>
              <a:rPr lang="en-US" kern="0" dirty="0"/>
              <a:t>Flooding damaged 47 of the 71 aircraft at the air station</a:t>
            </a:r>
          </a:p>
        </p:txBody>
      </p:sp>
    </p:spTree>
    <p:extLst>
      <p:ext uri="{BB962C8B-B14F-4D97-AF65-F5344CB8AC3E}">
        <p14:creationId xmlns:p14="http://schemas.microsoft.com/office/powerpoint/2010/main" val="12629124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33B6C7BD-4F1E-4558-903B-95B3122FC00D}"/>
              </a:ext>
            </a:extLst>
          </p:cNvPr>
          <p:cNvPicPr>
            <a:picLocks noGrp="1" noChangeAspect="1"/>
          </p:cNvPicPr>
          <p:nvPr>
            <p:ph idx="1"/>
          </p:nvPr>
        </p:nvPicPr>
        <p:blipFill>
          <a:blip r:embed="rId3"/>
          <a:stretch>
            <a:fillRect/>
          </a:stretch>
        </p:blipFill>
        <p:spPr>
          <a:xfrm>
            <a:off x="1073889" y="1842169"/>
            <a:ext cx="8229600" cy="3595456"/>
          </a:xfrm>
        </p:spPr>
      </p:pic>
      <p:sp>
        <p:nvSpPr>
          <p:cNvPr id="4" name="Slide Number Placeholder 3">
            <a:extLst>
              <a:ext uri="{FF2B5EF4-FFF2-40B4-BE49-F238E27FC236}">
                <a16:creationId xmlns:a16="http://schemas.microsoft.com/office/drawing/2014/main" id="{36882C3B-B4E7-4954-9A99-7DB0F1E2550B}"/>
              </a:ext>
            </a:extLst>
          </p:cNvPr>
          <p:cNvSpPr>
            <a:spLocks noGrp="1"/>
          </p:cNvSpPr>
          <p:nvPr>
            <p:ph type="sldNum" sz="quarter" idx="11"/>
          </p:nvPr>
        </p:nvSpPr>
        <p:spPr/>
        <p:txBody>
          <a:bodyPr/>
          <a:lstStyle/>
          <a:p>
            <a:pPr>
              <a:defRPr/>
            </a:pPr>
            <a:fld id="{72851136-2DFF-9843-BF58-DCCF4C9E80C2}" type="slidenum">
              <a:rPr lang="en-US" smtClean="0"/>
              <a:pPr>
                <a:defRPr/>
              </a:pPr>
              <a:t>8</a:t>
            </a:fld>
            <a:endParaRPr lang="en-US" dirty="0"/>
          </a:p>
        </p:txBody>
      </p:sp>
      <p:sp>
        <p:nvSpPr>
          <p:cNvPr id="5" name="Title 4">
            <a:extLst>
              <a:ext uri="{FF2B5EF4-FFF2-40B4-BE49-F238E27FC236}">
                <a16:creationId xmlns:a16="http://schemas.microsoft.com/office/drawing/2014/main" id="{2F33C93F-D3CE-4F12-9A5F-6EC5829EF1DD}"/>
              </a:ext>
            </a:extLst>
          </p:cNvPr>
          <p:cNvSpPr>
            <a:spLocks noGrp="1"/>
          </p:cNvSpPr>
          <p:nvPr>
            <p:ph type="title"/>
          </p:nvPr>
        </p:nvSpPr>
        <p:spPr/>
        <p:txBody>
          <a:bodyPr/>
          <a:lstStyle/>
          <a:p>
            <a:endParaRPr lang="en-US"/>
          </a:p>
        </p:txBody>
      </p:sp>
    </p:spTree>
    <p:extLst>
      <p:ext uri="{BB962C8B-B14F-4D97-AF65-F5344CB8AC3E}">
        <p14:creationId xmlns:p14="http://schemas.microsoft.com/office/powerpoint/2010/main" val="39599207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11C55-1560-48DA-B9BD-E59C00E3B01E}"/>
              </a:ext>
            </a:extLst>
          </p:cNvPr>
          <p:cNvSpPr>
            <a:spLocks noGrp="1"/>
          </p:cNvSpPr>
          <p:nvPr>
            <p:ph type="title"/>
          </p:nvPr>
        </p:nvSpPr>
        <p:spPr/>
        <p:txBody>
          <a:bodyPr/>
          <a:lstStyle/>
          <a:p>
            <a:r>
              <a:rPr lang="en-US" dirty="0"/>
              <a:t>2017 Flooding</a:t>
            </a:r>
          </a:p>
        </p:txBody>
      </p:sp>
      <p:sp>
        <p:nvSpPr>
          <p:cNvPr id="4" name="Slide Number Placeholder 3">
            <a:extLst>
              <a:ext uri="{FF2B5EF4-FFF2-40B4-BE49-F238E27FC236}">
                <a16:creationId xmlns:a16="http://schemas.microsoft.com/office/drawing/2014/main" id="{36882C3B-B4E7-4954-9A99-7DB0F1E2550B}"/>
              </a:ext>
            </a:extLst>
          </p:cNvPr>
          <p:cNvSpPr>
            <a:spLocks noGrp="1"/>
          </p:cNvSpPr>
          <p:nvPr>
            <p:ph type="sldNum" sz="quarter" idx="11"/>
          </p:nvPr>
        </p:nvSpPr>
        <p:spPr/>
        <p:txBody>
          <a:bodyPr/>
          <a:lstStyle/>
          <a:p>
            <a:pPr>
              <a:defRPr/>
            </a:pPr>
            <a:fld id="{72851136-2DFF-9843-BF58-DCCF4C9E80C2}" type="slidenum">
              <a:rPr lang="en-US" smtClean="0"/>
              <a:pPr>
                <a:defRPr/>
              </a:pPr>
              <a:t>9</a:t>
            </a:fld>
            <a:endParaRPr lang="en-US" dirty="0"/>
          </a:p>
        </p:txBody>
      </p:sp>
      <p:pic>
        <p:nvPicPr>
          <p:cNvPr id="8" name="Content Placeholder 7">
            <a:extLst>
              <a:ext uri="{FF2B5EF4-FFF2-40B4-BE49-F238E27FC236}">
                <a16:creationId xmlns:a16="http://schemas.microsoft.com/office/drawing/2014/main" id="{F3D1D56D-8C61-45A5-8C83-4783007060FE}"/>
              </a:ext>
            </a:extLst>
          </p:cNvPr>
          <p:cNvPicPr>
            <a:picLocks noGrp="1" noChangeAspect="1"/>
          </p:cNvPicPr>
          <p:nvPr>
            <p:ph idx="1"/>
          </p:nvPr>
        </p:nvPicPr>
        <p:blipFill>
          <a:blip r:embed="rId3"/>
          <a:stretch>
            <a:fillRect/>
          </a:stretch>
        </p:blipFill>
        <p:spPr>
          <a:xfrm>
            <a:off x="112815" y="2188923"/>
            <a:ext cx="4772335" cy="3181557"/>
          </a:xfrm>
        </p:spPr>
      </p:pic>
      <p:pic>
        <p:nvPicPr>
          <p:cNvPr id="10" name="Picture 9">
            <a:extLst>
              <a:ext uri="{FF2B5EF4-FFF2-40B4-BE49-F238E27FC236}">
                <a16:creationId xmlns:a16="http://schemas.microsoft.com/office/drawing/2014/main" id="{8A82ADE4-8EAC-4525-B657-455F2CDDA985}"/>
              </a:ext>
            </a:extLst>
          </p:cNvPr>
          <p:cNvPicPr>
            <a:picLocks noChangeAspect="1"/>
          </p:cNvPicPr>
          <p:nvPr/>
        </p:nvPicPr>
        <p:blipFill>
          <a:blip r:embed="rId4"/>
          <a:stretch>
            <a:fillRect/>
          </a:stretch>
        </p:blipFill>
        <p:spPr>
          <a:xfrm>
            <a:off x="4966569" y="2387224"/>
            <a:ext cx="4177431" cy="2784954"/>
          </a:xfrm>
          <a:prstGeom prst="rect">
            <a:avLst/>
          </a:prstGeom>
        </p:spPr>
      </p:pic>
    </p:spTree>
    <p:extLst>
      <p:ext uri="{BB962C8B-B14F-4D97-AF65-F5344CB8AC3E}">
        <p14:creationId xmlns:p14="http://schemas.microsoft.com/office/powerpoint/2010/main" val="22847138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SC_0030">
            <a:extLst>
              <a:ext uri="{FF2B5EF4-FFF2-40B4-BE49-F238E27FC236}">
                <a16:creationId xmlns:a16="http://schemas.microsoft.com/office/drawing/2014/main" id="{47B915F6-36E1-40F5-A3AB-EDD009ABBD74}"/>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1414130" y="1576192"/>
            <a:ext cx="7218220" cy="46438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640535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tx1"/>
                </a:solidFill>
              </a:rPr>
              <a:t>FLOOD ALERT CONDITIONS</a:t>
            </a:r>
          </a:p>
        </p:txBody>
      </p:sp>
      <p:sp>
        <p:nvSpPr>
          <p:cNvPr id="4" name="Slide Number Placeholder 3"/>
          <p:cNvSpPr>
            <a:spLocks noGrp="1"/>
          </p:cNvSpPr>
          <p:nvPr>
            <p:ph type="sldNum" sz="quarter" idx="11"/>
          </p:nvPr>
        </p:nvSpPr>
        <p:spPr/>
        <p:txBody>
          <a:bodyPr/>
          <a:lstStyle/>
          <a:p>
            <a:pPr>
              <a:defRPr/>
            </a:pPr>
            <a:fld id="{72851136-2DFF-9843-BF58-DCCF4C9E80C2}" type="slidenum">
              <a:rPr lang="en-US" smtClean="0"/>
              <a:pPr>
                <a:defRPr/>
              </a:pPr>
              <a:t>11</a:t>
            </a:fld>
            <a:endParaRPr lang="en-US" dirty="0"/>
          </a:p>
        </p:txBody>
      </p:sp>
    </p:spTree>
    <p:extLst>
      <p:ext uri="{BB962C8B-B14F-4D97-AF65-F5344CB8AC3E}">
        <p14:creationId xmlns:p14="http://schemas.microsoft.com/office/powerpoint/2010/main" val="705972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Definitions</a:t>
            </a:r>
            <a:endParaRPr lang="en-US" dirty="0"/>
          </a:p>
        </p:txBody>
      </p:sp>
      <p:sp>
        <p:nvSpPr>
          <p:cNvPr id="3" name="Content Placeholder 2"/>
          <p:cNvSpPr>
            <a:spLocks noGrp="1"/>
          </p:cNvSpPr>
          <p:nvPr>
            <p:ph idx="1"/>
          </p:nvPr>
        </p:nvSpPr>
        <p:spPr/>
        <p:txBody>
          <a:bodyPr/>
          <a:lstStyle/>
          <a:p>
            <a:r>
              <a:rPr lang="en-US" sz="1800" dirty="0"/>
              <a:t>Flash Flood – A local and sudden flood or torrent of relatively great volume and short duration, overflowing a stream channel in a usually dry valley (as in a semiarid area), carrying an immense load of mud and rock fragments, and generally resulting from a brief but heavy rainfall over a relatively small area having steep slopes. </a:t>
            </a:r>
          </a:p>
          <a:p>
            <a:pPr marL="0" indent="0">
              <a:buNone/>
            </a:pPr>
            <a:endParaRPr lang="en-US" sz="1800" dirty="0"/>
          </a:p>
          <a:p>
            <a:r>
              <a:rPr lang="en-US" sz="1800" dirty="0"/>
              <a:t>100 Year Flood – The term “100 Year Flood” is a statistical designation denoting the probability that there is a 1 in 100 chance that an extremely large flood will happen during any given year. It is not a flood that will happen once in 100 years. </a:t>
            </a:r>
          </a:p>
          <a:p>
            <a:pPr marL="0" indent="0">
              <a:buNone/>
            </a:pPr>
            <a:r>
              <a:rPr lang="en-US" sz="1800" dirty="0"/>
              <a:t> </a:t>
            </a:r>
          </a:p>
          <a:p>
            <a:r>
              <a:rPr lang="en-US" sz="1800" dirty="0"/>
              <a:t>Discharge – Is another term for stream flow; it is the measured volume of water that moves past a point in the river in a given amount of time. </a:t>
            </a:r>
          </a:p>
          <a:p>
            <a:endParaRPr lang="en-US" dirty="0"/>
          </a:p>
        </p:txBody>
      </p:sp>
      <p:sp>
        <p:nvSpPr>
          <p:cNvPr id="4" name="Slide Number Placeholder 3"/>
          <p:cNvSpPr>
            <a:spLocks noGrp="1"/>
          </p:cNvSpPr>
          <p:nvPr>
            <p:ph type="sldNum" sz="quarter" idx="11"/>
          </p:nvPr>
        </p:nvSpPr>
        <p:spPr/>
        <p:txBody>
          <a:bodyPr/>
          <a:lstStyle/>
          <a:p>
            <a:pPr>
              <a:defRPr/>
            </a:pPr>
            <a:fld id="{72851136-2DFF-9843-BF58-DCCF4C9E80C2}" type="slidenum">
              <a:rPr lang="en-US" smtClean="0"/>
              <a:pPr>
                <a:defRPr/>
              </a:pPr>
              <a:t>12</a:t>
            </a:fld>
            <a:endParaRPr lang="en-US" dirty="0"/>
          </a:p>
        </p:txBody>
      </p:sp>
    </p:spTree>
    <p:extLst>
      <p:ext uri="{BB962C8B-B14F-4D97-AF65-F5344CB8AC3E}">
        <p14:creationId xmlns:p14="http://schemas.microsoft.com/office/powerpoint/2010/main" val="38349906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Flood Hazard Alert Conditions</a:t>
            </a:r>
            <a:endParaRPr lang="en-US" dirty="0"/>
          </a:p>
        </p:txBody>
      </p:sp>
      <p:sp>
        <p:nvSpPr>
          <p:cNvPr id="3" name="Content Placeholder 2"/>
          <p:cNvSpPr>
            <a:spLocks noGrp="1"/>
          </p:cNvSpPr>
          <p:nvPr>
            <p:ph idx="1"/>
          </p:nvPr>
        </p:nvSpPr>
        <p:spPr>
          <a:xfrm>
            <a:off x="582460" y="1399783"/>
            <a:ext cx="8812060" cy="4525963"/>
          </a:xfrm>
        </p:spPr>
        <p:txBody>
          <a:bodyPr/>
          <a:lstStyle/>
          <a:p>
            <a:r>
              <a:rPr lang="en-US" sz="1600" dirty="0"/>
              <a:t>Alert Condition III </a:t>
            </a:r>
          </a:p>
          <a:p>
            <a:pPr lvl="1"/>
            <a:r>
              <a:rPr lang="en-US" sz="1600" dirty="0"/>
              <a:t>Initial Alert Condition</a:t>
            </a:r>
          </a:p>
          <a:p>
            <a:pPr lvl="1"/>
            <a:r>
              <a:rPr lang="en-US" sz="1600" dirty="0"/>
              <a:t>Secure training areas that may flood</a:t>
            </a:r>
          </a:p>
          <a:p>
            <a:pPr lvl="1"/>
            <a:r>
              <a:rPr lang="en-US" sz="1600" dirty="0"/>
              <a:t>Rainfall is observed or reported in Riverside or San Diego Counties of one to two inches on wet or saturated ground; four inches plus on dry ground; or local flash flood conditions</a:t>
            </a:r>
            <a:r>
              <a:rPr lang="en-US" sz="1400" dirty="0"/>
              <a:t> </a:t>
            </a:r>
          </a:p>
          <a:p>
            <a:r>
              <a:rPr lang="en-US" sz="1600" dirty="0"/>
              <a:t>Alert Condition II </a:t>
            </a:r>
          </a:p>
          <a:p>
            <a:pPr lvl="1"/>
            <a:r>
              <a:rPr lang="en-US" sz="1600" dirty="0"/>
              <a:t>Activate the MCIWEST-MCB CAMPEN EOC</a:t>
            </a:r>
          </a:p>
          <a:p>
            <a:pPr lvl="1"/>
            <a:r>
              <a:rPr lang="en-US" sz="1600" dirty="0"/>
              <a:t>Rainfall is equal to or exceeds the conditions in Alert Condition III and visible flooding is detected upstream; or weather services forecast heavy thunderstorms, flash flood watches, or flash flood warnings</a:t>
            </a:r>
          </a:p>
          <a:p>
            <a:r>
              <a:rPr lang="en-US" sz="1600" dirty="0"/>
              <a:t>Alert Condition I </a:t>
            </a:r>
          </a:p>
          <a:p>
            <a:pPr lvl="1"/>
            <a:r>
              <a:rPr lang="en-US" sz="1600" dirty="0"/>
              <a:t>Highest Alert Condition</a:t>
            </a:r>
          </a:p>
          <a:p>
            <a:pPr lvl="1"/>
            <a:r>
              <a:rPr lang="en-US" sz="1600" dirty="0"/>
              <a:t>Evaluate closure of non-essential Base functions</a:t>
            </a:r>
          </a:p>
          <a:p>
            <a:pPr lvl="1"/>
            <a:r>
              <a:rPr lang="en-US" sz="1600" dirty="0"/>
              <a:t>Rainfall is equal to or exceeds conditions in Alert Condition II and bridges, roads, or culverts are overflowing with water. Upstream fire departments are reporting local flooding</a:t>
            </a:r>
          </a:p>
          <a:p>
            <a:endParaRPr lang="en-US" sz="2000" dirty="0"/>
          </a:p>
        </p:txBody>
      </p:sp>
      <p:sp>
        <p:nvSpPr>
          <p:cNvPr id="4" name="Slide Number Placeholder 3"/>
          <p:cNvSpPr>
            <a:spLocks noGrp="1"/>
          </p:cNvSpPr>
          <p:nvPr>
            <p:ph type="sldNum" sz="quarter" idx="11"/>
          </p:nvPr>
        </p:nvSpPr>
        <p:spPr/>
        <p:txBody>
          <a:bodyPr/>
          <a:lstStyle/>
          <a:p>
            <a:pPr>
              <a:defRPr/>
            </a:pPr>
            <a:fld id="{72851136-2DFF-9843-BF58-DCCF4C9E80C2}" type="slidenum">
              <a:rPr lang="en-US" smtClean="0"/>
              <a:pPr>
                <a:defRPr/>
              </a:pPr>
              <a:t>13</a:t>
            </a:fld>
            <a:endParaRPr lang="en-US" dirty="0"/>
          </a:p>
        </p:txBody>
      </p:sp>
    </p:spTree>
    <p:extLst>
      <p:ext uri="{BB962C8B-B14F-4D97-AF65-F5344CB8AC3E}">
        <p14:creationId xmlns:p14="http://schemas.microsoft.com/office/powerpoint/2010/main" val="13245923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8" end="8"/>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pPr marL="0" indent="0" algn="ctr">
              <a:buNone/>
            </a:pPr>
            <a:endParaRPr lang="en-US" dirty="0" smtClean="0"/>
          </a:p>
          <a:p>
            <a:pPr marL="0" indent="0" algn="ctr">
              <a:buNone/>
            </a:pPr>
            <a:endParaRPr lang="en-US" dirty="0"/>
          </a:p>
          <a:p>
            <a:pPr marL="0" indent="0" algn="ctr">
              <a:buNone/>
            </a:pPr>
            <a:endParaRPr lang="en-US" sz="3600" dirty="0" smtClean="0"/>
          </a:p>
          <a:p>
            <a:pPr marL="0" indent="0" algn="ctr">
              <a:buNone/>
            </a:pPr>
            <a:endParaRPr lang="en-US" sz="3600" dirty="0"/>
          </a:p>
          <a:p>
            <a:pPr marL="0" indent="0" algn="ctr">
              <a:buNone/>
            </a:pPr>
            <a:r>
              <a:rPr lang="en-US" sz="3600" dirty="0" smtClean="0"/>
              <a:t>Water Resources Division</a:t>
            </a:r>
            <a:endParaRPr lang="en-US" sz="3600" dirty="0"/>
          </a:p>
        </p:txBody>
      </p:sp>
      <p:sp>
        <p:nvSpPr>
          <p:cNvPr id="4" name="Slide Number Placeholder 3"/>
          <p:cNvSpPr>
            <a:spLocks noGrp="1"/>
          </p:cNvSpPr>
          <p:nvPr>
            <p:ph type="sldNum" sz="quarter" idx="11"/>
          </p:nvPr>
        </p:nvSpPr>
        <p:spPr/>
        <p:txBody>
          <a:bodyPr/>
          <a:lstStyle/>
          <a:p>
            <a:pPr>
              <a:defRPr/>
            </a:pPr>
            <a:fld id="{72851136-2DFF-9843-BF58-DCCF4C9E80C2}" type="slidenum">
              <a:rPr lang="en-US" smtClean="0"/>
              <a:pPr>
                <a:defRPr/>
              </a:pPr>
              <a:t>14</a:t>
            </a:fld>
            <a:endParaRPr lang="en-US" dirty="0"/>
          </a:p>
        </p:txBody>
      </p:sp>
    </p:spTree>
    <p:extLst>
      <p:ext uri="{BB962C8B-B14F-4D97-AF65-F5344CB8AC3E}">
        <p14:creationId xmlns:p14="http://schemas.microsoft.com/office/powerpoint/2010/main" val="30653745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Floods and Preparation</a:t>
            </a:r>
            <a:endParaRPr lang="en-US" dirty="0"/>
          </a:p>
        </p:txBody>
      </p:sp>
      <p:sp>
        <p:nvSpPr>
          <p:cNvPr id="3" name="Content Placeholder 2"/>
          <p:cNvSpPr>
            <a:spLocks noGrp="1"/>
          </p:cNvSpPr>
          <p:nvPr>
            <p:ph idx="1"/>
          </p:nvPr>
        </p:nvSpPr>
        <p:spPr/>
        <p:txBody>
          <a:bodyPr/>
          <a:lstStyle/>
          <a:p>
            <a:r>
              <a:rPr lang="en-US" sz="1800" dirty="0" smtClean="0"/>
              <a:t>Floods </a:t>
            </a:r>
            <a:r>
              <a:rPr lang="en-US" sz="1800" dirty="0"/>
              <a:t>– </a:t>
            </a:r>
            <a:r>
              <a:rPr lang="en-US" sz="1800" dirty="0" smtClean="0"/>
              <a:t>Flooding is one of the most common hazards in the US, causing more damage than any other severe weather-related event. Flash Floods</a:t>
            </a:r>
            <a:endParaRPr lang="en-US" sz="1800" dirty="0"/>
          </a:p>
          <a:p>
            <a:pPr marL="0" indent="0">
              <a:buNone/>
            </a:pPr>
            <a:endParaRPr lang="en-US" sz="1800" dirty="0"/>
          </a:p>
          <a:p>
            <a:r>
              <a:rPr lang="en-US" sz="1800" dirty="0" smtClean="0"/>
              <a:t>Understand the Threat of Flooding – Although the amount of fatalities has declined due to improved early warning systems, economic losses have continued to rise with increased urbanization in flood-hazard areas. Inundation Maps</a:t>
            </a:r>
            <a:endParaRPr lang="en-US" sz="1800" dirty="0"/>
          </a:p>
          <a:p>
            <a:pPr marL="0" indent="0">
              <a:buNone/>
            </a:pPr>
            <a:r>
              <a:rPr lang="en-US" sz="1800" dirty="0"/>
              <a:t> </a:t>
            </a:r>
          </a:p>
          <a:p>
            <a:r>
              <a:rPr lang="en-US" sz="1800" dirty="0" smtClean="0"/>
              <a:t>Preparation – Through preparation we can reduce damage and prevent injury or loss of life. Alerts-Actions</a:t>
            </a:r>
            <a:endParaRPr lang="en-US" sz="1800" dirty="0"/>
          </a:p>
          <a:p>
            <a:endParaRPr lang="en-US" dirty="0"/>
          </a:p>
        </p:txBody>
      </p:sp>
      <p:sp>
        <p:nvSpPr>
          <p:cNvPr id="4" name="Slide Number Placeholder 3"/>
          <p:cNvSpPr>
            <a:spLocks noGrp="1"/>
          </p:cNvSpPr>
          <p:nvPr>
            <p:ph type="sldNum" sz="quarter" idx="11"/>
          </p:nvPr>
        </p:nvSpPr>
        <p:spPr/>
        <p:txBody>
          <a:bodyPr/>
          <a:lstStyle/>
          <a:p>
            <a:pPr>
              <a:defRPr/>
            </a:pPr>
            <a:fld id="{72851136-2DFF-9843-BF58-DCCF4C9E80C2}" type="slidenum">
              <a:rPr lang="en-US" smtClean="0"/>
              <a:pPr>
                <a:defRPr/>
              </a:pPr>
              <a:t>15</a:t>
            </a:fld>
            <a:endParaRPr lang="en-US" dirty="0"/>
          </a:p>
        </p:txBody>
      </p:sp>
    </p:spTree>
    <p:extLst>
      <p:ext uri="{BB962C8B-B14F-4D97-AF65-F5344CB8AC3E}">
        <p14:creationId xmlns:p14="http://schemas.microsoft.com/office/powerpoint/2010/main" val="41213448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Flood Inundation Maps</a:t>
            </a:r>
            <a:endParaRPr lang="en-US" dirty="0"/>
          </a:p>
        </p:txBody>
      </p:sp>
      <p:sp>
        <p:nvSpPr>
          <p:cNvPr id="3" name="Content Placeholder 2"/>
          <p:cNvSpPr>
            <a:spLocks noGrp="1"/>
          </p:cNvSpPr>
          <p:nvPr>
            <p:ph idx="1"/>
          </p:nvPr>
        </p:nvSpPr>
        <p:spPr/>
        <p:txBody>
          <a:bodyPr/>
          <a:lstStyle/>
          <a:p>
            <a:r>
              <a:rPr lang="en-US" sz="1800" dirty="0" smtClean="0"/>
              <a:t>Flood Maps – used to understand the threat of flooding in a particular area and impact on important structures such as roadways, railways, streets, buildings and airports. They are also helpful in creating hazard mitigation plans. </a:t>
            </a:r>
            <a:endParaRPr lang="en-US" sz="1800" dirty="0"/>
          </a:p>
          <a:p>
            <a:pPr marL="0" indent="0">
              <a:buNone/>
            </a:pPr>
            <a:endParaRPr lang="en-US" sz="1800" dirty="0"/>
          </a:p>
          <a:p>
            <a:r>
              <a:rPr lang="en-US" sz="1800" dirty="0" smtClean="0"/>
              <a:t>Base Flood Inundation Maps – 100 Year Flood. </a:t>
            </a:r>
            <a:endParaRPr lang="en-US" sz="1800" dirty="0"/>
          </a:p>
          <a:p>
            <a:pPr marL="0" indent="0">
              <a:buNone/>
            </a:pPr>
            <a:r>
              <a:rPr lang="en-US" sz="1800" dirty="0"/>
              <a:t> </a:t>
            </a:r>
            <a:r>
              <a:rPr lang="en-US" sz="1800" dirty="0" smtClean="0"/>
              <a:t>	Basins: San Mateo, San </a:t>
            </a:r>
            <a:r>
              <a:rPr lang="en-US" sz="1800" dirty="0" err="1" smtClean="0"/>
              <a:t>Onofre</a:t>
            </a:r>
            <a:r>
              <a:rPr lang="en-US" sz="1800" dirty="0" smtClean="0"/>
              <a:t>, Las Flores, </a:t>
            </a:r>
            <a:r>
              <a:rPr lang="en-US" sz="1800" dirty="0" err="1" smtClean="0"/>
              <a:t>Horno</a:t>
            </a:r>
            <a:r>
              <a:rPr lang="en-US" sz="1800" dirty="0" smtClean="0"/>
              <a:t>, Aliso, </a:t>
            </a:r>
          </a:p>
          <a:p>
            <a:pPr marL="0" indent="0">
              <a:buNone/>
            </a:pPr>
            <a:r>
              <a:rPr lang="en-US" sz="1800" dirty="0"/>
              <a:t>	</a:t>
            </a:r>
            <a:r>
              <a:rPr lang="en-US" sz="1800" dirty="0" smtClean="0"/>
              <a:t>	Santa Margarita River  </a:t>
            </a:r>
            <a:endParaRPr lang="en-US" sz="1800" dirty="0"/>
          </a:p>
          <a:p>
            <a:endParaRPr lang="en-US" dirty="0"/>
          </a:p>
        </p:txBody>
      </p:sp>
      <p:sp>
        <p:nvSpPr>
          <p:cNvPr id="4" name="Slide Number Placeholder 3"/>
          <p:cNvSpPr>
            <a:spLocks noGrp="1"/>
          </p:cNvSpPr>
          <p:nvPr>
            <p:ph type="sldNum" sz="quarter" idx="11"/>
          </p:nvPr>
        </p:nvSpPr>
        <p:spPr/>
        <p:txBody>
          <a:bodyPr/>
          <a:lstStyle/>
          <a:p>
            <a:pPr>
              <a:defRPr/>
            </a:pPr>
            <a:fld id="{72851136-2DFF-9843-BF58-DCCF4C9E80C2}" type="slidenum">
              <a:rPr lang="en-US" smtClean="0"/>
              <a:pPr>
                <a:defRPr/>
              </a:pPr>
              <a:t>16</a:t>
            </a:fld>
            <a:endParaRPr lang="en-US" dirty="0"/>
          </a:p>
        </p:txBody>
      </p:sp>
    </p:spTree>
    <p:extLst>
      <p:ext uri="{BB962C8B-B14F-4D97-AF65-F5344CB8AC3E}">
        <p14:creationId xmlns:p14="http://schemas.microsoft.com/office/powerpoint/2010/main" val="27312464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8765" y="94522"/>
            <a:ext cx="8229600" cy="1229299"/>
          </a:xfrm>
        </p:spPr>
        <p:txBody>
          <a:bodyPr>
            <a:normAutofit/>
          </a:bodyPr>
          <a:lstStyle/>
          <a:p>
            <a:endParaRPr lang="en-US" b="1" dirty="0"/>
          </a:p>
        </p:txBody>
      </p:sp>
      <p:sp>
        <p:nvSpPr>
          <p:cNvPr id="8" name="TextBox 7"/>
          <p:cNvSpPr txBox="1"/>
          <p:nvPr/>
        </p:nvSpPr>
        <p:spPr>
          <a:xfrm>
            <a:off x="5858631" y="5028960"/>
            <a:ext cx="1200804" cy="369332"/>
          </a:xfrm>
          <a:prstGeom prst="rect">
            <a:avLst/>
          </a:prstGeom>
          <a:noFill/>
        </p:spPr>
        <p:txBody>
          <a:bodyPr wrap="square" rtlCol="0">
            <a:spAutoFit/>
          </a:bodyPr>
          <a:lstStyle/>
          <a:p>
            <a:r>
              <a:rPr lang="en-US" dirty="0" err="1"/>
              <a:t>Horno</a:t>
            </a:r>
            <a:endParaRPr lang="en-US"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5348" y="94522"/>
            <a:ext cx="5276433" cy="6571321"/>
          </a:xfrm>
          <a:prstGeom prst="rect">
            <a:avLst/>
          </a:prstGeom>
        </p:spPr>
      </p:pic>
    </p:spTree>
    <p:extLst>
      <p:ext uri="{BB962C8B-B14F-4D97-AF65-F5344CB8AC3E}">
        <p14:creationId xmlns:p14="http://schemas.microsoft.com/office/powerpoint/2010/main" val="8258274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8765" y="94522"/>
            <a:ext cx="8229600" cy="1229299"/>
          </a:xfrm>
        </p:spPr>
        <p:txBody>
          <a:bodyPr>
            <a:normAutofit/>
          </a:bodyPr>
          <a:lstStyle/>
          <a:p>
            <a:r>
              <a:rPr lang="en-US" b="1" dirty="0" smtClean="0"/>
              <a:t>Flood Inundation Map</a:t>
            </a:r>
            <a:endParaRPr lang="en-US" b="1" dirty="0"/>
          </a:p>
        </p:txBody>
      </p:sp>
      <p:pic>
        <p:nvPicPr>
          <p:cNvPr id="3" name="Picture 2"/>
          <p:cNvPicPr>
            <a:picLocks noChangeAspect="1"/>
          </p:cNvPicPr>
          <p:nvPr/>
        </p:nvPicPr>
        <p:blipFill>
          <a:blip r:embed="rId3"/>
          <a:stretch>
            <a:fillRect/>
          </a:stretch>
        </p:blipFill>
        <p:spPr>
          <a:xfrm>
            <a:off x="967409" y="1481817"/>
            <a:ext cx="7103222" cy="4774942"/>
          </a:xfrm>
          <a:prstGeom prst="rect">
            <a:avLst/>
          </a:prstGeom>
        </p:spPr>
      </p:pic>
    </p:spTree>
    <p:extLst>
      <p:ext uri="{BB962C8B-B14F-4D97-AF65-F5344CB8AC3E}">
        <p14:creationId xmlns:p14="http://schemas.microsoft.com/office/powerpoint/2010/main" val="1706854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8765" y="94522"/>
            <a:ext cx="8229600" cy="1229299"/>
          </a:xfrm>
        </p:spPr>
        <p:txBody>
          <a:bodyPr>
            <a:normAutofit/>
          </a:bodyPr>
          <a:lstStyle/>
          <a:p>
            <a:r>
              <a:rPr lang="en-US" b="1" dirty="0" err="1" smtClean="0"/>
              <a:t>Ysidora</a:t>
            </a:r>
            <a:r>
              <a:rPr lang="en-US" b="1" dirty="0" smtClean="0"/>
              <a:t> Flats - 2017 Flood (23 </a:t>
            </a:r>
            <a:r>
              <a:rPr lang="en-US" b="1" dirty="0" err="1" smtClean="0"/>
              <a:t>Yr</a:t>
            </a:r>
            <a:r>
              <a:rPr lang="en-US" dirty="0"/>
              <a:t>)</a:t>
            </a:r>
            <a:endParaRPr lang="en-US" b="1" dirty="0"/>
          </a:p>
        </p:txBody>
      </p:sp>
      <p:pic>
        <p:nvPicPr>
          <p:cNvPr id="4" name="Picture 3"/>
          <p:cNvPicPr>
            <a:picLocks noChangeAspect="1"/>
          </p:cNvPicPr>
          <p:nvPr/>
        </p:nvPicPr>
        <p:blipFill>
          <a:blip r:embed="rId3"/>
          <a:stretch>
            <a:fillRect/>
          </a:stretch>
        </p:blipFill>
        <p:spPr>
          <a:xfrm>
            <a:off x="949971" y="1549108"/>
            <a:ext cx="7004451" cy="4656954"/>
          </a:xfrm>
          <a:prstGeom prst="rect">
            <a:avLst/>
          </a:prstGeom>
        </p:spPr>
      </p:pic>
    </p:spTree>
    <p:extLst>
      <p:ext uri="{BB962C8B-B14F-4D97-AF65-F5344CB8AC3E}">
        <p14:creationId xmlns:p14="http://schemas.microsoft.com/office/powerpoint/2010/main" val="32903636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8765" y="94522"/>
            <a:ext cx="8229600" cy="1229299"/>
          </a:xfrm>
        </p:spPr>
        <p:txBody>
          <a:bodyPr>
            <a:normAutofit/>
          </a:bodyPr>
          <a:lstStyle/>
          <a:p>
            <a:r>
              <a:rPr lang="en-US" b="1" dirty="0" smtClean="0"/>
              <a:t>Stuart Mesa Road - Flood</a:t>
            </a:r>
            <a:endParaRPr lang="en-US" b="1"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67096" y="1633783"/>
            <a:ext cx="6892938" cy="4583804"/>
          </a:xfrm>
          <a:prstGeom prst="rect">
            <a:avLst/>
          </a:prstGeom>
        </p:spPr>
      </p:pic>
    </p:spTree>
    <p:extLst>
      <p:ext uri="{BB962C8B-B14F-4D97-AF65-F5344CB8AC3E}">
        <p14:creationId xmlns:p14="http://schemas.microsoft.com/office/powerpoint/2010/main" val="12918342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Content Placeholder 4"/>
          <p:cNvSpPr>
            <a:spLocks noGrp="1"/>
          </p:cNvSpPr>
          <p:nvPr>
            <p:ph idx="1"/>
          </p:nvPr>
        </p:nvSpPr>
        <p:spPr>
          <a:xfrm>
            <a:off x="152400" y="1452314"/>
            <a:ext cx="8763000" cy="5177086"/>
          </a:xfrm>
        </p:spPr>
        <p:txBody>
          <a:bodyPr>
            <a:noAutofit/>
          </a:bodyPr>
          <a:lstStyle/>
          <a:p>
            <a:pPr lvl="0">
              <a:buFont typeface="Wingdings" panose="05000000000000000000" pitchFamily="2" charset="2"/>
              <a:buChar char="Ø"/>
            </a:pPr>
            <a:r>
              <a:rPr lang="en-US" sz="2000" dirty="0">
                <a:latin typeface="Arial" panose="020B0604020202020204" pitchFamily="34" charset="0"/>
                <a:cs typeface="Arial" panose="020B0604020202020204" pitchFamily="34" charset="0"/>
              </a:rPr>
              <a:t>Landfill</a:t>
            </a:r>
          </a:p>
          <a:p>
            <a:pPr>
              <a:buFont typeface="Wingdings" panose="05000000000000000000" pitchFamily="2" charset="2"/>
              <a:buChar char="Ø"/>
            </a:pPr>
            <a:r>
              <a:rPr lang="en-US" sz="2000" dirty="0">
                <a:latin typeface="Arial" panose="020B0604020202020204" pitchFamily="34" charset="0"/>
                <a:cs typeface="Arial" panose="020B0604020202020204" pitchFamily="34" charset="0"/>
              </a:rPr>
              <a:t>San Onofre III Housing </a:t>
            </a:r>
          </a:p>
          <a:p>
            <a:pPr>
              <a:buFont typeface="Wingdings" panose="05000000000000000000" pitchFamily="2" charset="2"/>
              <a:buChar char="Ø"/>
            </a:pPr>
            <a:r>
              <a:rPr lang="en-US" sz="2000" dirty="0">
                <a:latin typeface="Arial" panose="020B0604020202020204" pitchFamily="34" charset="0"/>
                <a:cs typeface="Arial" panose="020B0604020202020204" pitchFamily="34" charset="0"/>
              </a:rPr>
              <a:t>Stuart Mesa Bridge</a:t>
            </a:r>
          </a:p>
          <a:p>
            <a:pPr lvl="0">
              <a:buFont typeface="Wingdings" panose="05000000000000000000" pitchFamily="2" charset="2"/>
              <a:buChar char="Ø"/>
            </a:pPr>
            <a:r>
              <a:rPr lang="en-US" sz="2000" dirty="0">
                <a:latin typeface="Arial" panose="020B0604020202020204" pitchFamily="34" charset="0"/>
                <a:cs typeface="Arial" panose="020B0604020202020204" pitchFamily="34" charset="0"/>
              </a:rPr>
              <a:t>21-Area </a:t>
            </a:r>
            <a:r>
              <a:rPr lang="en-US" sz="2000" dirty="0" err="1">
                <a:latin typeface="Arial" panose="020B0604020202020204" pitchFamily="34" charset="0"/>
                <a:cs typeface="Arial" panose="020B0604020202020204" pitchFamily="34" charset="0"/>
              </a:rPr>
              <a:t>BEQ</a:t>
            </a:r>
            <a:r>
              <a:rPr lang="en-US" sz="2000" dirty="0">
                <a:latin typeface="Arial" panose="020B0604020202020204" pitchFamily="34" charset="0"/>
                <a:cs typeface="Arial" panose="020B0604020202020204" pitchFamily="34" charset="0"/>
              </a:rPr>
              <a:t> drains</a:t>
            </a:r>
          </a:p>
          <a:p>
            <a:pPr lvl="0">
              <a:buFont typeface="Wingdings" panose="05000000000000000000" pitchFamily="2" charset="2"/>
              <a:buChar char="Ø"/>
            </a:pPr>
            <a:r>
              <a:rPr lang="en-US" sz="2000" dirty="0">
                <a:latin typeface="Arial" panose="020B0604020202020204" pitchFamily="34" charset="0"/>
                <a:cs typeface="Arial" panose="020B0604020202020204" pitchFamily="34" charset="0"/>
              </a:rPr>
              <a:t>22 Area BEQ drains</a:t>
            </a:r>
          </a:p>
          <a:p>
            <a:pPr lvl="0">
              <a:buFont typeface="Wingdings" panose="05000000000000000000" pitchFamily="2" charset="2"/>
              <a:buChar char="Ø"/>
            </a:pPr>
            <a:r>
              <a:rPr lang="en-US" sz="2000" dirty="0">
                <a:latin typeface="Arial" panose="020B0604020202020204" pitchFamily="34" charset="0"/>
                <a:cs typeface="Arial" panose="020B0604020202020204" pitchFamily="34" charset="0"/>
              </a:rPr>
              <a:t>41 Area</a:t>
            </a:r>
          </a:p>
          <a:p>
            <a:pPr lvl="0">
              <a:buFont typeface="Wingdings" panose="05000000000000000000" pitchFamily="2" charset="2"/>
              <a:buChar char="Ø"/>
            </a:pPr>
            <a:r>
              <a:rPr lang="en-US" sz="2000" dirty="0">
                <a:latin typeface="Arial" panose="020B0604020202020204" pitchFamily="34" charset="0"/>
                <a:cs typeface="Arial" panose="020B0604020202020204" pitchFamily="34" charset="0"/>
              </a:rPr>
              <a:t>Del Mar beach roads flood out</a:t>
            </a:r>
          </a:p>
          <a:p>
            <a:pPr lvl="0">
              <a:buFont typeface="Wingdings" panose="05000000000000000000" pitchFamily="2" charset="2"/>
              <a:buChar char="Ø"/>
            </a:pPr>
            <a:r>
              <a:rPr lang="en-US" sz="2000" dirty="0">
                <a:latin typeface="Arial" panose="020B0604020202020204" pitchFamily="34" charset="0"/>
                <a:cs typeface="Arial" panose="020B0604020202020204" pitchFamily="34" charset="0"/>
              </a:rPr>
              <a:t>Intersection Ash Road and Vandergrift</a:t>
            </a:r>
          </a:p>
          <a:p>
            <a:pPr lvl="0">
              <a:buFont typeface="Wingdings" panose="05000000000000000000" pitchFamily="2" charset="2"/>
              <a:buChar char="Ø"/>
            </a:pPr>
            <a:r>
              <a:rPr lang="en-US" sz="2000" dirty="0">
                <a:latin typeface="Arial" panose="020B0604020202020204" pitchFamily="34" charset="0"/>
                <a:cs typeface="Arial" panose="020B0604020202020204" pitchFamily="34" charset="0"/>
              </a:rPr>
              <a:t>Stuart Mesa Road and Stuart Mesa Bridge</a:t>
            </a:r>
          </a:p>
          <a:p>
            <a:pPr lvl="0">
              <a:buFont typeface="Wingdings" panose="05000000000000000000" pitchFamily="2" charset="2"/>
              <a:buChar char="Ø"/>
            </a:pPr>
            <a:r>
              <a:rPr lang="en-US" sz="2000" dirty="0">
                <a:latin typeface="Arial" panose="020B0604020202020204" pitchFamily="34" charset="0"/>
                <a:cs typeface="Arial" panose="020B0604020202020204" pitchFamily="34" charset="0"/>
              </a:rPr>
              <a:t>Las </a:t>
            </a:r>
            <a:r>
              <a:rPr lang="en-US" sz="2000" dirty="0" err="1">
                <a:latin typeface="Arial" panose="020B0604020202020204" pitchFamily="34" charset="0"/>
                <a:cs typeface="Arial" panose="020B0604020202020204" pitchFamily="34" charset="0"/>
              </a:rPr>
              <a:t>Pulgas</a:t>
            </a:r>
            <a:r>
              <a:rPr lang="en-US" sz="2000" dirty="0">
                <a:latin typeface="Arial" panose="020B0604020202020204" pitchFamily="34" charset="0"/>
                <a:cs typeface="Arial" panose="020B0604020202020204" pitchFamily="34" charset="0"/>
              </a:rPr>
              <a:t> Road has three areas that have regular mud slides and culverts in addition to the Interstate 5 underpass</a:t>
            </a:r>
          </a:p>
        </p:txBody>
      </p:sp>
      <p:sp>
        <p:nvSpPr>
          <p:cNvPr id="34819" name="Rectangle 2"/>
          <p:cNvSpPr>
            <a:spLocks noGrp="1" noChangeArrowheads="1"/>
          </p:cNvSpPr>
          <p:nvPr>
            <p:ph type="title"/>
          </p:nvPr>
        </p:nvSpPr>
        <p:spPr>
          <a:xfrm>
            <a:off x="76200" y="152400"/>
            <a:ext cx="9067800" cy="1066800"/>
          </a:xfrm>
        </p:spPr>
        <p:txBody>
          <a:bodyPr>
            <a:normAutofit/>
          </a:bodyPr>
          <a:lstStyle/>
          <a:p>
            <a:pPr lvl="0" eaLnBrk="1" fontAlgn="auto" hangingPunct="1">
              <a:spcBef>
                <a:spcPts val="0"/>
              </a:spcBef>
              <a:spcAft>
                <a:spcPts val="0"/>
              </a:spcAft>
            </a:pPr>
            <a:r>
              <a:rPr lang="en-US" b="1" dirty="0" smtClean="0">
                <a:solidFill>
                  <a:schemeClr val="bg1"/>
                </a:solidFill>
                <a:latin typeface="Arial" pitchFamily="34" charset="0"/>
                <a:cs typeface="Arial" pitchFamily="34" charset="0"/>
              </a:rPr>
              <a:t>Typical Areas of Concern</a:t>
            </a:r>
            <a:endParaRPr lang="en-US" b="1" dirty="0">
              <a:solidFill>
                <a:schemeClr val="bg1"/>
              </a:solidFill>
              <a:latin typeface="Arial" pitchFamily="34" charset="0"/>
              <a:cs typeface="Arial" pitchFamily="34" charset="0"/>
            </a:endParaRPr>
          </a:p>
        </p:txBody>
      </p:sp>
    </p:spTree>
    <p:extLst>
      <p:ext uri="{BB962C8B-B14F-4D97-AF65-F5344CB8AC3E}">
        <p14:creationId xmlns:p14="http://schemas.microsoft.com/office/powerpoint/2010/main" val="862046831"/>
      </p:ext>
    </p:extLst>
  </p:cSld>
  <p:clrMapOvr>
    <a:masterClrMapping/>
  </p:clrMapOv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Content Placeholder 4"/>
          <p:cNvSpPr>
            <a:spLocks noGrp="1"/>
          </p:cNvSpPr>
          <p:nvPr>
            <p:ph idx="1"/>
          </p:nvPr>
        </p:nvSpPr>
        <p:spPr>
          <a:xfrm>
            <a:off x="152400" y="1452314"/>
            <a:ext cx="8763000" cy="5177086"/>
          </a:xfrm>
        </p:spPr>
        <p:txBody>
          <a:bodyPr>
            <a:noAutofit/>
          </a:bodyPr>
          <a:lstStyle/>
          <a:p>
            <a:pPr lvl="0">
              <a:buFont typeface="Wingdings" panose="05000000000000000000" pitchFamily="2" charset="2"/>
              <a:buChar char="Ø"/>
            </a:pPr>
            <a:r>
              <a:rPr lang="en-US" sz="1800" dirty="0" err="1">
                <a:latin typeface="Arial" panose="020B0604020202020204" pitchFamily="34" charset="0"/>
                <a:cs typeface="Arial" panose="020B0604020202020204" pitchFamily="34" charset="0"/>
              </a:rPr>
              <a:t>Basilone</a:t>
            </a:r>
            <a:r>
              <a:rPr lang="en-US" sz="1800" dirty="0">
                <a:latin typeface="Arial" panose="020B0604020202020204" pitchFamily="34" charset="0"/>
                <a:cs typeface="Arial" panose="020B0604020202020204" pitchFamily="34" charset="0"/>
              </a:rPr>
              <a:t> Road between 43-Area, 53-Area Deer Park and 52-Area has regular mud slides</a:t>
            </a:r>
          </a:p>
          <a:p>
            <a:pPr lvl="0">
              <a:buFont typeface="Wingdings" panose="05000000000000000000" pitchFamily="2" charset="2"/>
              <a:buChar char="Ø"/>
            </a:pPr>
            <a:r>
              <a:rPr lang="en-US" sz="1800" dirty="0">
                <a:latin typeface="Arial" panose="020B0604020202020204" pitchFamily="34" charset="0"/>
                <a:cs typeface="Arial" panose="020B0604020202020204" pitchFamily="34" charset="0"/>
              </a:rPr>
              <a:t>63-Area Fire Station and the 64-Area river crossing</a:t>
            </a:r>
          </a:p>
          <a:p>
            <a:pPr lvl="0">
              <a:buFont typeface="Wingdings" panose="05000000000000000000" pitchFamily="2" charset="2"/>
              <a:buChar char="Ø"/>
            </a:pPr>
            <a:r>
              <a:rPr lang="en-US" sz="1800" dirty="0">
                <a:latin typeface="Arial" panose="020B0604020202020204" pitchFamily="34" charset="0"/>
                <a:cs typeface="Arial" panose="020B0604020202020204" pitchFamily="34" charset="0"/>
              </a:rPr>
              <a:t>52-Area Bridge needs to be cleared, need ES approval</a:t>
            </a:r>
          </a:p>
          <a:p>
            <a:pPr lvl="0">
              <a:buFont typeface="Wingdings" panose="05000000000000000000" pitchFamily="2" charset="2"/>
              <a:buChar char="Ø"/>
            </a:pPr>
            <a:r>
              <a:rPr lang="en-US" sz="1800" dirty="0">
                <a:latin typeface="Arial" panose="020B0604020202020204" pitchFamily="34" charset="0"/>
                <a:cs typeface="Arial" panose="020B0604020202020204" pitchFamily="34" charset="0"/>
              </a:rPr>
              <a:t>31-Area to Las </a:t>
            </a:r>
            <a:r>
              <a:rPr lang="en-US" sz="1800" dirty="0" err="1">
                <a:latin typeface="Arial" panose="020B0604020202020204" pitchFamily="34" charset="0"/>
                <a:cs typeface="Arial" panose="020B0604020202020204" pitchFamily="34" charset="0"/>
              </a:rPr>
              <a:t>Pulgas</a:t>
            </a:r>
            <a:r>
              <a:rPr lang="en-US" sz="1800" dirty="0">
                <a:latin typeface="Arial" panose="020B0604020202020204" pitchFamily="34" charset="0"/>
                <a:cs typeface="Arial" panose="020B0604020202020204" pitchFamily="34" charset="0"/>
              </a:rPr>
              <a:t> Gate Bridge, Aliso and French Creek crossings</a:t>
            </a:r>
          </a:p>
          <a:p>
            <a:pPr lvl="0">
              <a:buFont typeface="Wingdings" panose="05000000000000000000" pitchFamily="2" charset="2"/>
              <a:buChar char="Ø"/>
            </a:pPr>
            <a:r>
              <a:rPr lang="en-US" sz="1800" dirty="0">
                <a:latin typeface="Arial" panose="020B0604020202020204" pitchFamily="34" charset="0"/>
                <a:cs typeface="Arial" panose="020B0604020202020204" pitchFamily="34" charset="0"/>
              </a:rPr>
              <a:t>Vandergrift  Blvd. from 22-Area to Stuart Mesa Road intersection, culvert and mud slides on shoulder needs to be cleared. </a:t>
            </a:r>
          </a:p>
          <a:p>
            <a:pPr lvl="0">
              <a:buFont typeface="Wingdings" panose="05000000000000000000" pitchFamily="2" charset="2"/>
              <a:buChar char="Ø"/>
            </a:pPr>
            <a:r>
              <a:rPr lang="en-US" sz="1800" dirty="0">
                <a:latin typeface="Arial" panose="020B0604020202020204" pitchFamily="34" charset="0"/>
                <a:cs typeface="Arial" panose="020B0604020202020204" pitchFamily="34" charset="0"/>
              </a:rPr>
              <a:t>Back side of 14-A floods-clear ditch line</a:t>
            </a:r>
          </a:p>
          <a:p>
            <a:pPr>
              <a:buFont typeface="Wingdings" panose="05000000000000000000" pitchFamily="2" charset="2"/>
              <a:buChar char="Ø"/>
            </a:pPr>
            <a:r>
              <a:rPr lang="en-US" sz="1800" dirty="0" err="1">
                <a:latin typeface="Arial" panose="020B0604020202020204" pitchFamily="34" charset="0"/>
                <a:cs typeface="Arial" panose="020B0604020202020204" pitchFamily="34" charset="0"/>
              </a:rPr>
              <a:t>Roblar</a:t>
            </a:r>
            <a:r>
              <a:rPr lang="en-US" sz="1800" dirty="0">
                <a:latin typeface="Arial" panose="020B0604020202020204" pitchFamily="34" charset="0"/>
                <a:cs typeface="Arial" panose="020B0604020202020204" pitchFamily="34" charset="0"/>
              </a:rPr>
              <a:t> Road</a:t>
            </a:r>
          </a:p>
          <a:p>
            <a:pPr>
              <a:buFont typeface="Wingdings" panose="05000000000000000000" pitchFamily="2" charset="2"/>
              <a:buChar char="Ø"/>
            </a:pPr>
            <a:r>
              <a:rPr lang="en-US" sz="1800" dirty="0">
                <a:latin typeface="Arial" panose="020B0604020202020204" pitchFamily="34" charset="0"/>
                <a:cs typeface="Arial" panose="020B0604020202020204" pitchFamily="34" charset="0"/>
              </a:rPr>
              <a:t>Golf Course drainage to the City of Oceanside</a:t>
            </a:r>
          </a:p>
          <a:p>
            <a:pPr>
              <a:buFont typeface="Wingdings" panose="05000000000000000000" pitchFamily="2" charset="2"/>
              <a:buChar char="Ø"/>
            </a:pPr>
            <a:r>
              <a:rPr lang="en-US" sz="1800" dirty="0">
                <a:latin typeface="Arial" panose="020B0604020202020204" pitchFamily="34" charset="0"/>
                <a:cs typeface="Arial" panose="020B0604020202020204" pitchFamily="34" charset="0"/>
              </a:rPr>
              <a:t>Paintball Park, Pilgrim Creek bordering the City of Oceanside</a:t>
            </a:r>
          </a:p>
          <a:p>
            <a:pPr>
              <a:buFont typeface="Wingdings" panose="05000000000000000000" pitchFamily="2" charset="2"/>
              <a:buChar char="Ø"/>
            </a:pPr>
            <a:r>
              <a:rPr lang="en-US" sz="1800" dirty="0">
                <a:latin typeface="Arial" panose="020B0604020202020204" pitchFamily="34" charset="0"/>
                <a:cs typeface="Arial" panose="020B0604020202020204" pitchFamily="34" charset="0"/>
              </a:rPr>
              <a:t>Pacific View Housing Drainage to Capistrano Park Oceanside CA</a:t>
            </a:r>
          </a:p>
          <a:p>
            <a:pPr>
              <a:buFont typeface="Wingdings" panose="05000000000000000000" pitchFamily="2" charset="2"/>
              <a:buChar char="Ø"/>
            </a:pPr>
            <a:r>
              <a:rPr lang="en-US" sz="1800" dirty="0">
                <a:latin typeface="Arial" panose="020B0604020202020204" pitchFamily="34" charset="0"/>
                <a:cs typeface="Arial" panose="020B0604020202020204" pitchFamily="34" charset="0"/>
              </a:rPr>
              <a:t>Various Ranges throughout the base</a:t>
            </a:r>
          </a:p>
        </p:txBody>
      </p:sp>
      <p:sp>
        <p:nvSpPr>
          <p:cNvPr id="34819" name="Rectangle 2"/>
          <p:cNvSpPr>
            <a:spLocks noGrp="1" noChangeArrowheads="1"/>
          </p:cNvSpPr>
          <p:nvPr>
            <p:ph type="title"/>
          </p:nvPr>
        </p:nvSpPr>
        <p:spPr>
          <a:xfrm>
            <a:off x="76200" y="152400"/>
            <a:ext cx="9067800" cy="1066800"/>
          </a:xfrm>
        </p:spPr>
        <p:txBody>
          <a:bodyPr>
            <a:normAutofit/>
          </a:bodyPr>
          <a:lstStyle/>
          <a:p>
            <a:pPr lvl="0" eaLnBrk="1" fontAlgn="auto" hangingPunct="1">
              <a:spcBef>
                <a:spcPts val="0"/>
              </a:spcBef>
              <a:spcAft>
                <a:spcPts val="0"/>
              </a:spcAft>
            </a:pPr>
            <a:r>
              <a:rPr lang="en-US" b="1" dirty="0" smtClean="0">
                <a:solidFill>
                  <a:schemeClr val="bg1"/>
                </a:solidFill>
                <a:latin typeface="Arial" pitchFamily="34" charset="0"/>
                <a:cs typeface="Arial" pitchFamily="34" charset="0"/>
              </a:rPr>
              <a:t>Typical Areas of Concern</a:t>
            </a:r>
            <a:endParaRPr lang="en-US" b="1" dirty="0">
              <a:solidFill>
                <a:schemeClr val="bg1"/>
              </a:solidFill>
              <a:latin typeface="Arial" pitchFamily="34" charset="0"/>
              <a:cs typeface="Arial" pitchFamily="34" charset="0"/>
            </a:endParaRPr>
          </a:p>
        </p:txBody>
      </p:sp>
    </p:spTree>
    <p:extLst>
      <p:ext uri="{BB962C8B-B14F-4D97-AF65-F5344CB8AC3E}">
        <p14:creationId xmlns:p14="http://schemas.microsoft.com/office/powerpoint/2010/main" val="2887502589"/>
      </p:ext>
    </p:extLst>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8765" y="94523"/>
            <a:ext cx="8229600" cy="1143000"/>
          </a:xfrm>
        </p:spPr>
        <p:txBody>
          <a:bodyPr/>
          <a:lstStyle/>
          <a:p>
            <a:r>
              <a:rPr lang="en-US" b="1" dirty="0" smtClean="0"/>
              <a:t>Flood Prediction/Flood Alerts</a:t>
            </a:r>
            <a:endParaRPr lang="en-US" b="1" dirty="0"/>
          </a:p>
        </p:txBody>
      </p:sp>
      <p:sp>
        <p:nvSpPr>
          <p:cNvPr id="3" name="TextBox 2"/>
          <p:cNvSpPr txBox="1"/>
          <p:nvPr/>
        </p:nvSpPr>
        <p:spPr>
          <a:xfrm>
            <a:off x="498765" y="1503337"/>
            <a:ext cx="8478087" cy="2308324"/>
          </a:xfrm>
          <a:prstGeom prst="rect">
            <a:avLst/>
          </a:prstGeom>
          <a:noFill/>
        </p:spPr>
        <p:txBody>
          <a:bodyPr wrap="square" rtlCol="0">
            <a:spAutoFit/>
          </a:bodyPr>
          <a:lstStyle/>
          <a:p>
            <a:pPr marL="285750" indent="-285750">
              <a:buFont typeface="Arial" panose="020B0604020202020204" pitchFamily="34" charset="0"/>
              <a:buChar char="•"/>
            </a:pPr>
            <a:r>
              <a:rPr lang="en-US" sz="1800" dirty="0" smtClean="0">
                <a:latin typeface="+mn-lt"/>
              </a:rPr>
              <a:t>What can we do to predict flooding on Base?</a:t>
            </a:r>
          </a:p>
          <a:p>
            <a:pPr marL="285750" indent="-285750">
              <a:buFont typeface="Arial" panose="020B0604020202020204" pitchFamily="34" charset="0"/>
              <a:buChar char="•"/>
            </a:pPr>
            <a:r>
              <a:rPr lang="en-US" sz="1800" dirty="0" smtClean="0">
                <a:latin typeface="+mn-lt"/>
              </a:rPr>
              <a:t>What sources provide flood prediction and alerts?</a:t>
            </a:r>
          </a:p>
          <a:p>
            <a:pPr marL="285750" indent="-285750">
              <a:buFont typeface="Arial" panose="020B0604020202020204" pitchFamily="34" charset="0"/>
              <a:buChar char="•"/>
            </a:pPr>
            <a:r>
              <a:rPr lang="en-US" sz="1800" dirty="0" smtClean="0">
                <a:latin typeface="+mn-lt"/>
              </a:rPr>
              <a:t>How much advanced warning?</a:t>
            </a:r>
            <a:endParaRPr lang="en-US" sz="1800" dirty="0">
              <a:latin typeface="+mn-lt"/>
            </a:endParaRPr>
          </a:p>
          <a:p>
            <a:endParaRPr lang="en-US" sz="1800" dirty="0" smtClean="0">
              <a:latin typeface="+mn-lt"/>
            </a:endParaRPr>
          </a:p>
          <a:p>
            <a:r>
              <a:rPr lang="en-US" sz="1800" dirty="0">
                <a:latin typeface="+mn-lt"/>
              </a:rPr>
              <a:t>	</a:t>
            </a:r>
            <a:r>
              <a:rPr lang="en-US" sz="1800" dirty="0" smtClean="0">
                <a:latin typeface="+mn-lt"/>
              </a:rPr>
              <a:t>NWS Weather Reports (several days)</a:t>
            </a:r>
          </a:p>
          <a:p>
            <a:r>
              <a:rPr lang="en-US" sz="1800" dirty="0">
                <a:latin typeface="+mn-lt"/>
              </a:rPr>
              <a:t>	</a:t>
            </a:r>
            <a:r>
              <a:rPr lang="en-US" sz="1800" dirty="0" smtClean="0">
                <a:latin typeface="+mn-lt"/>
              </a:rPr>
              <a:t>Base Flood Early Warning System (8 hours)</a:t>
            </a:r>
          </a:p>
          <a:p>
            <a:r>
              <a:rPr lang="en-US" sz="1800" dirty="0">
                <a:latin typeface="+mn-lt"/>
              </a:rPr>
              <a:t>	</a:t>
            </a:r>
            <a:r>
              <a:rPr lang="en-US" sz="1800" dirty="0" smtClean="0">
                <a:latin typeface="+mn-lt"/>
              </a:rPr>
              <a:t>NOAA River Forecast (5 days)</a:t>
            </a:r>
          </a:p>
          <a:p>
            <a:r>
              <a:rPr lang="en-US" sz="1800" dirty="0">
                <a:latin typeface="+mn-lt"/>
              </a:rPr>
              <a:t>	</a:t>
            </a:r>
            <a:r>
              <a:rPr lang="en-US" sz="1800" dirty="0" smtClean="0">
                <a:latin typeface="+mn-lt"/>
              </a:rPr>
              <a:t>USGS River Flow Stations (</a:t>
            </a:r>
            <a:r>
              <a:rPr lang="en-US" sz="1800" dirty="0" err="1" smtClean="0">
                <a:latin typeface="+mn-lt"/>
              </a:rPr>
              <a:t>realtime</a:t>
            </a:r>
            <a:r>
              <a:rPr lang="en-US" sz="1800" dirty="0" smtClean="0">
                <a:latin typeface="+mn-lt"/>
              </a:rPr>
              <a:t>)</a:t>
            </a:r>
            <a:r>
              <a:rPr lang="en-US" sz="1800" dirty="0">
                <a:latin typeface="+mn-lt"/>
              </a:rPr>
              <a:t> </a:t>
            </a:r>
          </a:p>
        </p:txBody>
      </p:sp>
    </p:spTree>
    <p:extLst>
      <p:ext uri="{BB962C8B-B14F-4D97-AF65-F5344CB8AC3E}">
        <p14:creationId xmlns:p14="http://schemas.microsoft.com/office/powerpoint/2010/main" val="15396774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8765" y="94523"/>
            <a:ext cx="8229600" cy="1143000"/>
          </a:xfrm>
        </p:spPr>
        <p:txBody>
          <a:bodyPr/>
          <a:lstStyle/>
          <a:p>
            <a:r>
              <a:rPr lang="en-US" b="1" dirty="0" smtClean="0"/>
              <a:t>INWS</a:t>
            </a:r>
            <a:endParaRPr lang="en-US" b="1" dirty="0"/>
          </a:p>
        </p:txBody>
      </p:sp>
      <p:sp>
        <p:nvSpPr>
          <p:cNvPr id="3" name="TextBox 2"/>
          <p:cNvSpPr txBox="1"/>
          <p:nvPr/>
        </p:nvSpPr>
        <p:spPr>
          <a:xfrm>
            <a:off x="498765" y="1503337"/>
            <a:ext cx="8478087" cy="3416320"/>
          </a:xfrm>
          <a:prstGeom prst="rect">
            <a:avLst/>
          </a:prstGeom>
          <a:noFill/>
        </p:spPr>
        <p:txBody>
          <a:bodyPr wrap="square" rtlCol="0">
            <a:spAutoFit/>
          </a:bodyPr>
          <a:lstStyle/>
          <a:p>
            <a:pPr marL="285750" indent="-285750">
              <a:buFont typeface="Arial" panose="020B0604020202020204" pitchFamily="34" charset="0"/>
              <a:buChar char="•"/>
            </a:pPr>
            <a:r>
              <a:rPr lang="en-US" sz="1800" dirty="0" smtClean="0">
                <a:latin typeface="+mn-lt"/>
              </a:rPr>
              <a:t>Interactive National Weather System – Mobile Alerting</a:t>
            </a:r>
          </a:p>
          <a:p>
            <a:pPr marL="742950" lvl="1" indent="-285750">
              <a:buFont typeface="Arial" panose="020B0604020202020204" pitchFamily="34" charset="0"/>
              <a:buChar char="•"/>
            </a:pPr>
            <a:r>
              <a:rPr lang="en-US" sz="1800" dirty="0" smtClean="0">
                <a:latin typeface="+mn-lt"/>
              </a:rPr>
              <a:t>Receive customized text message and email alerts for NWS products/events of interest (weather related and hydrology)</a:t>
            </a:r>
          </a:p>
          <a:p>
            <a:pPr marL="742950" lvl="1" indent="-285750">
              <a:buFont typeface="Arial" panose="020B0604020202020204" pitchFamily="34" charset="0"/>
              <a:buChar char="•"/>
            </a:pPr>
            <a:endParaRPr lang="en-US" sz="1800" dirty="0">
              <a:latin typeface="+mn-lt"/>
            </a:endParaRPr>
          </a:p>
          <a:p>
            <a:pPr marL="742950" lvl="1" indent="-285750">
              <a:buFont typeface="Arial" panose="020B0604020202020204" pitchFamily="34" charset="0"/>
              <a:buChar char="•"/>
            </a:pPr>
            <a:r>
              <a:rPr lang="en-US" sz="1800" dirty="0" smtClean="0">
                <a:latin typeface="+mn-lt"/>
                <a:hlinkClick r:id="rId3"/>
              </a:rPr>
              <a:t>http://inws.ncep.noaa.gov/</a:t>
            </a:r>
            <a:endParaRPr lang="en-US" sz="1800" dirty="0" smtClean="0">
              <a:latin typeface="+mn-lt"/>
            </a:endParaRPr>
          </a:p>
          <a:p>
            <a:pPr marL="742950" lvl="1" indent="-285750">
              <a:buFont typeface="Arial" panose="020B0604020202020204" pitchFamily="34" charset="0"/>
              <a:buChar char="•"/>
            </a:pPr>
            <a:endParaRPr lang="en-US" sz="1800" dirty="0">
              <a:latin typeface="+mn-lt"/>
            </a:endParaRPr>
          </a:p>
          <a:p>
            <a:pPr marL="742950" lvl="1" indent="-285750">
              <a:buFont typeface="Arial" panose="020B0604020202020204" pitchFamily="34" charset="0"/>
              <a:buChar char="•"/>
            </a:pPr>
            <a:r>
              <a:rPr lang="en-US" sz="1800" dirty="0" smtClean="0">
                <a:latin typeface="+mn-lt"/>
              </a:rPr>
              <a:t>Example Text Alert:</a:t>
            </a:r>
          </a:p>
          <a:p>
            <a:pPr lvl="2"/>
            <a:endParaRPr lang="en-US" sz="1800" dirty="0" smtClean="0">
              <a:latin typeface="+mn-lt"/>
            </a:endParaRPr>
          </a:p>
          <a:p>
            <a:pPr lvl="2"/>
            <a:r>
              <a:rPr lang="en-US" sz="1800" dirty="0" smtClean="0">
                <a:latin typeface="+mn-lt"/>
              </a:rPr>
              <a:t>New event. Areal Flood Advisory from 10/3/2018 9:29 PM to 11:45 PM PDT for Riverside County. </a:t>
            </a:r>
            <a:r>
              <a:rPr lang="en-US" sz="1800" dirty="0" smtClean="0">
                <a:latin typeface="+mn-lt"/>
                <a:hlinkClick r:id="rId4"/>
              </a:rPr>
              <a:t>http://inws.ncep.noaa.gov/a/a.php?i=26394241</a:t>
            </a:r>
            <a:endParaRPr lang="en-US" sz="1800" dirty="0" smtClean="0">
              <a:latin typeface="+mn-lt"/>
            </a:endParaRPr>
          </a:p>
          <a:p>
            <a:pPr marL="285750" indent="-285750">
              <a:buFont typeface="Arial" panose="020B0604020202020204" pitchFamily="34" charset="0"/>
              <a:buChar char="•"/>
            </a:pPr>
            <a:endParaRPr lang="en-US" sz="1800" dirty="0" smtClean="0">
              <a:latin typeface="+mn-lt"/>
            </a:endParaRPr>
          </a:p>
        </p:txBody>
      </p:sp>
    </p:spTree>
    <p:extLst>
      <p:ext uri="{BB962C8B-B14F-4D97-AF65-F5344CB8AC3E}">
        <p14:creationId xmlns:p14="http://schemas.microsoft.com/office/powerpoint/2010/main" val="29118029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8765" y="94523"/>
            <a:ext cx="8229600" cy="1143000"/>
          </a:xfrm>
        </p:spPr>
        <p:txBody>
          <a:bodyPr/>
          <a:lstStyle/>
          <a:p>
            <a:r>
              <a:rPr lang="en-US" b="1" dirty="0" smtClean="0"/>
              <a:t>INWS</a:t>
            </a:r>
            <a:endParaRPr lang="en-US" b="1" dirty="0"/>
          </a:p>
        </p:txBody>
      </p:sp>
      <p:sp>
        <p:nvSpPr>
          <p:cNvPr id="5" name="Rectangle 3"/>
          <p:cNvSpPr>
            <a:spLocks noChangeArrowheads="1"/>
          </p:cNvSpPr>
          <p:nvPr/>
        </p:nvSpPr>
        <p:spPr bwMode="auto">
          <a:xfrm>
            <a:off x="2769705" y="1726772"/>
            <a:ext cx="4499822" cy="48013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BULLETIN - IMMEDIATE BROADCAST REQUESTED</a:t>
            </a:r>
            <a:br>
              <a:rPr kumimoji="0" lang="en-US" altLang="en-US" sz="12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br>
            <a:r>
              <a:rPr kumimoji="0" lang="en-US" altLang="en-US" sz="12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Severe Thunderstorm Warning</a:t>
            </a:r>
            <a:br>
              <a:rPr kumimoji="0" lang="en-US" altLang="en-US" sz="12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br>
            <a:r>
              <a:rPr kumimoji="0" lang="en-US" altLang="en-US" sz="12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National Weather Service San Diego CA</a:t>
            </a:r>
            <a:br>
              <a:rPr kumimoji="0" lang="en-US" altLang="en-US" sz="12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br>
            <a:r>
              <a:rPr kumimoji="0" lang="en-US" altLang="en-US" sz="12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159 PM PDT WED AUG 15 2018</a:t>
            </a:r>
            <a:br>
              <a:rPr kumimoji="0" lang="en-US" altLang="en-US" sz="12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br>
            <a:r>
              <a:rPr kumimoji="0" lang="en-US" altLang="en-US" sz="12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a:r>
            <a:br>
              <a:rPr kumimoji="0" lang="en-US" altLang="en-US" sz="12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br>
            <a:r>
              <a:rPr kumimoji="0" lang="en-US" altLang="en-US" sz="12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The National Weather Service in San Diego has issued a</a:t>
            </a:r>
            <a:br>
              <a:rPr kumimoji="0" lang="en-US" altLang="en-US" sz="12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br>
            <a:r>
              <a:rPr kumimoji="0" lang="en-US" altLang="en-US" sz="12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Severe Thunderstorm Warning for...</a:t>
            </a:r>
            <a:br>
              <a:rPr kumimoji="0" lang="en-US" altLang="en-US" sz="12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br>
            <a:r>
              <a:rPr kumimoji="0" lang="en-US" altLang="en-US" sz="12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Southeastern San Diego County in southwestern California...</a:t>
            </a:r>
            <a:br>
              <a:rPr kumimoji="0" lang="en-US" altLang="en-US" sz="12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br>
            <a:r>
              <a:rPr kumimoji="0" lang="en-US" altLang="en-US" sz="12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Until 300 PM PDT</a:t>
            </a:r>
            <a:br>
              <a:rPr kumimoji="0" lang="en-US" altLang="en-US" sz="12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br>
            <a:r>
              <a:rPr kumimoji="0" lang="en-US" altLang="en-US" sz="12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At 157 PM PDT, a severe thunderstorm was located near Hwy 78 </a:t>
            </a:r>
            <a:br>
              <a:rPr kumimoji="0" lang="en-US" altLang="en-US" sz="12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br>
            <a:r>
              <a:rPr kumimoji="0" lang="en-US" altLang="en-US" sz="12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Between S2 And Borrego Springs Rd, and nearly stationary.</a:t>
            </a:r>
            <a:br>
              <a:rPr kumimoji="0" lang="en-US" altLang="en-US" sz="12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br>
            <a:r>
              <a:rPr kumimoji="0" lang="en-US" altLang="en-US" sz="12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a:r>
            <a:br>
              <a:rPr kumimoji="0" lang="en-US" altLang="en-US" sz="12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br>
            <a:r>
              <a:rPr kumimoji="0" lang="en-US" altLang="en-US" sz="12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HAZARD...60 mph wind gusts. </a:t>
            </a:r>
            <a:br>
              <a:rPr kumimoji="0" lang="en-US" altLang="en-US" sz="12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br>
            <a:r>
              <a:rPr kumimoji="0" lang="en-US" altLang="en-US" sz="12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SOURCE...Radar indicated. </a:t>
            </a:r>
            <a:br>
              <a:rPr kumimoji="0" lang="en-US" altLang="en-US" sz="12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br>
            <a:r>
              <a:rPr kumimoji="0" lang="en-US" altLang="en-US" sz="12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IMPACT...Expect damage to roofs, siding, and trees. </a:t>
            </a:r>
            <a:br>
              <a:rPr kumimoji="0" lang="en-US" altLang="en-US" sz="12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br>
            <a:r>
              <a:rPr kumimoji="0" lang="en-US" altLang="en-US" sz="12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a:r>
            <a:br>
              <a:rPr kumimoji="0" lang="en-US" altLang="en-US" sz="12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br>
            <a:r>
              <a:rPr kumimoji="0" lang="en-US" altLang="en-US" sz="12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Locations impacted include...</a:t>
            </a:r>
            <a:br>
              <a:rPr kumimoji="0" lang="en-US" altLang="en-US" sz="12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br>
            <a:r>
              <a:rPr kumimoji="0" lang="en-US" altLang="en-US" sz="12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Alpine, Hwy 78 Between Banner And S2, I-8 Between Pine Valley And</a:t>
            </a:r>
            <a:br>
              <a:rPr kumimoji="0" lang="en-US" altLang="en-US" sz="12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br>
            <a:r>
              <a:rPr kumimoji="0" lang="en-US" altLang="en-US" sz="12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Boulevard, Mount Laguna, </a:t>
            </a:r>
            <a:r>
              <a:rPr kumimoji="0" lang="en-US" altLang="en-US" sz="1200" b="0" i="0" u="none" strike="noStrike" cap="none" normalizeH="0" baseline="0" dirty="0" err="1"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Cuyamaca</a:t>
            </a:r>
            <a:r>
              <a:rPr kumimoji="0" lang="en-US" altLang="en-US" sz="12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Rancho …..</a:t>
            </a:r>
            <a:br>
              <a:rPr kumimoji="0" lang="en-US" altLang="en-US" sz="12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br>
            <a:endParaRPr kumimoji="0" lang="en-US" altLang="en-US" sz="12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PRECAUTIONARY/PREPAREDNESS ACTIONS...</a:t>
            </a:r>
            <a:br>
              <a:rPr kumimoji="0" lang="en-US" altLang="en-US" sz="12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br>
            <a:r>
              <a:rPr kumimoji="0" lang="en-US" altLang="en-US" sz="12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For your protection move to an interior room on the lowest floor of a</a:t>
            </a:r>
            <a:br>
              <a:rPr kumimoji="0" lang="en-US" altLang="en-US" sz="12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br>
            <a:r>
              <a:rPr kumimoji="0" lang="en-US" altLang="en-US" sz="12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building.</a:t>
            </a:r>
            <a:br>
              <a:rPr kumimoji="0" lang="en-US" altLang="en-US" sz="12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br>
            <a:r>
              <a:rPr kumimoji="0" lang="en-US" altLang="en-US" sz="12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a:r>
            <a:br>
              <a:rPr kumimoji="0" lang="en-US" altLang="en-US" sz="12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b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1381919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8765" y="94523"/>
            <a:ext cx="8229600" cy="1143000"/>
          </a:xfrm>
        </p:spPr>
        <p:txBody>
          <a:bodyPr/>
          <a:lstStyle/>
          <a:p>
            <a:r>
              <a:rPr lang="en-US" b="1" dirty="0" smtClean="0"/>
              <a:t>INWS</a:t>
            </a:r>
            <a:endParaRPr lang="en-US" b="1" dirty="0"/>
          </a:p>
        </p:txBody>
      </p:sp>
      <p:pic>
        <p:nvPicPr>
          <p:cNvPr id="4" name="Picture 3"/>
          <p:cNvPicPr/>
          <p:nvPr/>
        </p:nvPicPr>
        <p:blipFill>
          <a:blip r:embed="rId3">
            <a:extLst>
              <a:ext uri="{28A0092B-C50C-407E-A947-70E740481C1C}">
                <a14:useLocalDpi xmlns:a14="http://schemas.microsoft.com/office/drawing/2010/main" val="0"/>
              </a:ext>
            </a:extLst>
          </a:blip>
          <a:srcRect/>
          <a:stretch>
            <a:fillRect/>
          </a:stretch>
        </p:blipFill>
        <p:spPr bwMode="auto">
          <a:xfrm>
            <a:off x="1709530" y="1775791"/>
            <a:ext cx="5384578" cy="4389851"/>
          </a:xfrm>
          <a:prstGeom prst="rect">
            <a:avLst/>
          </a:prstGeom>
          <a:noFill/>
          <a:ln>
            <a:noFill/>
          </a:ln>
        </p:spPr>
      </p:pic>
      <p:sp>
        <p:nvSpPr>
          <p:cNvPr id="3" name="Rectangle 2"/>
          <p:cNvSpPr/>
          <p:nvPr/>
        </p:nvSpPr>
        <p:spPr>
          <a:xfrm>
            <a:off x="1709530" y="1498792"/>
            <a:ext cx="4572000" cy="276999"/>
          </a:xfrm>
          <a:prstGeom prst="rect">
            <a:avLst/>
          </a:prstGeom>
        </p:spPr>
        <p:txBody>
          <a:bodyPr>
            <a:spAutoFit/>
          </a:bodyPr>
          <a:lstStyle/>
          <a:p>
            <a:r>
              <a:rPr lang="en-US" sz="1200" dirty="0">
                <a:latin typeface="Times New Roman" panose="02020603050405020304" pitchFamily="18" charset="0"/>
                <a:ea typeface="Times New Roman" panose="02020603050405020304" pitchFamily="18" charset="0"/>
              </a:rPr>
              <a:t>New event: Severe Thunderstorm Warning for San Diego, CA</a:t>
            </a:r>
            <a:endParaRPr lang="en-US" sz="1200" dirty="0"/>
          </a:p>
        </p:txBody>
      </p:sp>
    </p:spTree>
    <p:extLst>
      <p:ext uri="{BB962C8B-B14F-4D97-AF65-F5344CB8AC3E}">
        <p14:creationId xmlns:p14="http://schemas.microsoft.com/office/powerpoint/2010/main" val="12394004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8765" y="94523"/>
            <a:ext cx="8229600" cy="1143000"/>
          </a:xfrm>
        </p:spPr>
        <p:txBody>
          <a:bodyPr/>
          <a:lstStyle/>
          <a:p>
            <a:r>
              <a:rPr lang="en-US" b="1" dirty="0" smtClean="0"/>
              <a:t>FEWS</a:t>
            </a:r>
            <a:endParaRPr lang="en-US" b="1" dirty="0"/>
          </a:p>
        </p:txBody>
      </p:sp>
      <p:sp>
        <p:nvSpPr>
          <p:cNvPr id="3" name="TextBox 2"/>
          <p:cNvSpPr txBox="1"/>
          <p:nvPr/>
        </p:nvSpPr>
        <p:spPr>
          <a:xfrm>
            <a:off x="498765" y="1503337"/>
            <a:ext cx="8478087" cy="3754874"/>
          </a:xfrm>
          <a:prstGeom prst="rect">
            <a:avLst/>
          </a:prstGeom>
          <a:noFill/>
        </p:spPr>
        <p:txBody>
          <a:bodyPr wrap="square" rtlCol="0">
            <a:spAutoFit/>
          </a:bodyPr>
          <a:lstStyle/>
          <a:p>
            <a:pPr marL="285750" indent="-285750">
              <a:buFont typeface="Arial" panose="020B0604020202020204" pitchFamily="34" charset="0"/>
              <a:buChar char="•"/>
            </a:pPr>
            <a:r>
              <a:rPr lang="en-US" sz="1800" dirty="0" smtClean="0">
                <a:latin typeface="+mn-lt"/>
              </a:rPr>
              <a:t>Flood Early Warning System for CPEN – Mobile Alerting</a:t>
            </a:r>
          </a:p>
          <a:p>
            <a:pPr marL="742950" lvl="1" indent="-285750">
              <a:buFont typeface="Arial" panose="020B0604020202020204" pitchFamily="34" charset="0"/>
              <a:buChar char="•"/>
            </a:pPr>
            <a:r>
              <a:rPr lang="en-US" sz="1800" dirty="0" smtClean="0">
                <a:latin typeface="+mn-lt"/>
              </a:rPr>
              <a:t>Receive alerts based on three condition levels. Uses precipitation and flow data pulled from multiple stations in the region to calculate magnitude and timing of a peak flow event</a:t>
            </a:r>
          </a:p>
          <a:p>
            <a:pPr lvl="1"/>
            <a:endParaRPr lang="en-US" sz="1800" dirty="0">
              <a:latin typeface="+mn-lt"/>
            </a:endParaRPr>
          </a:p>
          <a:p>
            <a:pPr marL="742950" lvl="1" indent="-285750">
              <a:buFont typeface="Arial" panose="020B0604020202020204" pitchFamily="34" charset="0"/>
              <a:buChar char="•"/>
            </a:pPr>
            <a:r>
              <a:rPr lang="en-US" sz="1800" dirty="0" smtClean="0">
                <a:latin typeface="+mn-lt"/>
              </a:rPr>
              <a:t>Example </a:t>
            </a:r>
            <a:r>
              <a:rPr lang="en-US" sz="1800" dirty="0" smtClean="0">
                <a:latin typeface="+mn-lt"/>
              </a:rPr>
              <a:t>Text Alerts:</a:t>
            </a:r>
          </a:p>
          <a:p>
            <a:pPr lvl="2"/>
            <a:r>
              <a:rPr lang="en-US" sz="1400" dirty="0" smtClean="0">
                <a:latin typeface="+mn-lt"/>
              </a:rPr>
              <a:t>ALERT Level 3 – Santa Margarita River monitoring on Camp Pendleton – </a:t>
            </a:r>
          </a:p>
          <a:p>
            <a:pPr lvl="2"/>
            <a:r>
              <a:rPr lang="en-US" sz="1400" dirty="0" smtClean="0">
                <a:latin typeface="+mn-lt"/>
              </a:rPr>
              <a:t>See FEWS website [http…]</a:t>
            </a:r>
            <a:endParaRPr lang="en-US" sz="1400" dirty="0">
              <a:latin typeface="+mn-lt"/>
            </a:endParaRPr>
          </a:p>
          <a:p>
            <a:pPr lvl="2"/>
            <a:endParaRPr lang="en-US" sz="1400" dirty="0" smtClean="0">
              <a:latin typeface="+mn-lt"/>
            </a:endParaRPr>
          </a:p>
          <a:p>
            <a:pPr lvl="2"/>
            <a:r>
              <a:rPr lang="en-US" sz="1400" dirty="0" smtClean="0">
                <a:latin typeface="+mn-lt"/>
              </a:rPr>
              <a:t>Forecasted ALERT Level 2 – Santa Margarita River flooding expected on Camp Pendleton based on flows upstream in Temecula - See FEWS website [http…]</a:t>
            </a:r>
          </a:p>
          <a:p>
            <a:pPr marL="285750" indent="-285750">
              <a:buFont typeface="Arial" panose="020B0604020202020204" pitchFamily="34" charset="0"/>
              <a:buChar char="•"/>
            </a:pPr>
            <a:endParaRPr lang="en-US" sz="1400" dirty="0" smtClean="0">
              <a:latin typeface="+mn-lt"/>
            </a:endParaRPr>
          </a:p>
          <a:p>
            <a:pPr lvl="2"/>
            <a:r>
              <a:rPr lang="en-US" sz="1400" dirty="0">
                <a:latin typeface="+mn-lt"/>
              </a:rPr>
              <a:t>ALERT Level </a:t>
            </a:r>
            <a:r>
              <a:rPr lang="en-US" sz="1400" dirty="0" smtClean="0">
                <a:latin typeface="+mn-lt"/>
              </a:rPr>
              <a:t>1 </a:t>
            </a:r>
            <a:r>
              <a:rPr lang="en-US" sz="1400" dirty="0">
                <a:latin typeface="+mn-lt"/>
              </a:rPr>
              <a:t>– </a:t>
            </a:r>
            <a:r>
              <a:rPr lang="en-US" sz="1400" dirty="0" smtClean="0">
                <a:latin typeface="+mn-lt"/>
              </a:rPr>
              <a:t>Extensive flooding of Santa </a:t>
            </a:r>
            <a:r>
              <a:rPr lang="en-US" sz="1400" dirty="0">
                <a:latin typeface="+mn-lt"/>
              </a:rPr>
              <a:t>Margarita River </a:t>
            </a:r>
            <a:r>
              <a:rPr lang="en-US" sz="1400" dirty="0" smtClean="0">
                <a:latin typeface="+mn-lt"/>
              </a:rPr>
              <a:t>on </a:t>
            </a:r>
            <a:r>
              <a:rPr lang="en-US" sz="1400" dirty="0">
                <a:latin typeface="+mn-lt"/>
              </a:rPr>
              <a:t>Camp Pendleton – </a:t>
            </a:r>
            <a:endParaRPr lang="en-US" sz="1400" dirty="0" smtClean="0">
              <a:latin typeface="+mn-lt"/>
            </a:endParaRPr>
          </a:p>
          <a:p>
            <a:pPr lvl="2"/>
            <a:r>
              <a:rPr lang="en-US" sz="1400" dirty="0" smtClean="0">
                <a:latin typeface="+mn-lt"/>
              </a:rPr>
              <a:t>See </a:t>
            </a:r>
            <a:r>
              <a:rPr lang="en-US" sz="1400" dirty="0">
                <a:latin typeface="+mn-lt"/>
              </a:rPr>
              <a:t>FEWS website [http…]</a:t>
            </a:r>
          </a:p>
          <a:p>
            <a:pPr lvl="2"/>
            <a:endParaRPr lang="en-US" sz="1800" dirty="0" smtClean="0">
              <a:latin typeface="+mn-lt"/>
            </a:endParaRPr>
          </a:p>
        </p:txBody>
      </p:sp>
    </p:spTree>
    <p:extLst>
      <p:ext uri="{BB962C8B-B14F-4D97-AF65-F5344CB8AC3E}">
        <p14:creationId xmlns:p14="http://schemas.microsoft.com/office/powerpoint/2010/main" val="7168356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8765" y="94523"/>
            <a:ext cx="8229600" cy="1143000"/>
          </a:xfrm>
        </p:spPr>
        <p:txBody>
          <a:bodyPr/>
          <a:lstStyle/>
          <a:p>
            <a:r>
              <a:rPr lang="en-US" b="1" dirty="0" smtClean="0"/>
              <a:t>FEWS</a:t>
            </a:r>
            <a:endParaRPr lang="en-US" b="1" dirty="0"/>
          </a:p>
        </p:txBody>
      </p:sp>
      <p:pic>
        <p:nvPicPr>
          <p:cNvPr id="4" name="Picture 3"/>
          <p:cNvPicPr>
            <a:picLocks noChangeAspect="1"/>
          </p:cNvPicPr>
          <p:nvPr/>
        </p:nvPicPr>
        <p:blipFill>
          <a:blip r:embed="rId3"/>
          <a:stretch>
            <a:fillRect/>
          </a:stretch>
        </p:blipFill>
        <p:spPr>
          <a:xfrm>
            <a:off x="1404730" y="1500201"/>
            <a:ext cx="6635219" cy="4727594"/>
          </a:xfrm>
          <a:prstGeom prst="rect">
            <a:avLst/>
          </a:prstGeom>
        </p:spPr>
      </p:pic>
    </p:spTree>
    <p:extLst>
      <p:ext uri="{BB962C8B-B14F-4D97-AF65-F5344CB8AC3E}">
        <p14:creationId xmlns:p14="http://schemas.microsoft.com/office/powerpoint/2010/main" val="14047872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8765" y="484486"/>
            <a:ext cx="8229600" cy="1143000"/>
          </a:xfrm>
        </p:spPr>
        <p:txBody>
          <a:bodyPr/>
          <a:lstStyle/>
          <a:p>
            <a:r>
              <a:rPr lang="en-US" dirty="0" smtClean="0"/>
              <a:t>NOAA NWS – </a:t>
            </a:r>
            <a:br>
              <a:rPr lang="en-US" dirty="0" smtClean="0"/>
            </a:br>
            <a:r>
              <a:rPr lang="en-US" dirty="0" smtClean="0"/>
              <a:t>California Nevada River Forecast Center</a:t>
            </a:r>
            <a:endParaRPr lang="en-US" b="1" dirty="0"/>
          </a:p>
        </p:txBody>
      </p:sp>
      <p:sp>
        <p:nvSpPr>
          <p:cNvPr id="3" name="TextBox 2"/>
          <p:cNvSpPr txBox="1"/>
          <p:nvPr/>
        </p:nvSpPr>
        <p:spPr>
          <a:xfrm>
            <a:off x="498765" y="2162240"/>
            <a:ext cx="8478087" cy="1754326"/>
          </a:xfrm>
          <a:prstGeom prst="rect">
            <a:avLst/>
          </a:prstGeom>
          <a:noFill/>
        </p:spPr>
        <p:txBody>
          <a:bodyPr wrap="square" rtlCol="0">
            <a:spAutoFit/>
          </a:bodyPr>
          <a:lstStyle/>
          <a:p>
            <a:pPr marL="285750" indent="-285750">
              <a:buFont typeface="Arial" panose="020B0604020202020204" pitchFamily="34" charset="0"/>
              <a:buChar char="•"/>
            </a:pPr>
            <a:r>
              <a:rPr lang="en-US" sz="1800" dirty="0" smtClean="0">
                <a:latin typeface="+mn-lt"/>
              </a:rPr>
              <a:t>CA/NV RIVER FORECAST CENTER – Web Site</a:t>
            </a:r>
          </a:p>
          <a:p>
            <a:pPr marL="742950" lvl="1" indent="-285750">
              <a:buFont typeface="Arial" panose="020B0604020202020204" pitchFamily="34" charset="0"/>
              <a:buChar char="•"/>
            </a:pPr>
            <a:r>
              <a:rPr lang="en-US" sz="1800" dirty="0" smtClean="0">
                <a:latin typeface="+mn-lt"/>
              </a:rPr>
              <a:t>Provides river and flood forecasts and warnings through continuous </a:t>
            </a:r>
            <a:r>
              <a:rPr lang="en-US" sz="1800" dirty="0" err="1" smtClean="0">
                <a:latin typeface="+mn-lt"/>
              </a:rPr>
              <a:t>hydrometeorological</a:t>
            </a:r>
            <a:r>
              <a:rPr lang="en-US" sz="1800" dirty="0" smtClean="0">
                <a:latin typeface="+mn-lt"/>
              </a:rPr>
              <a:t> data assimilation and river basin modeling.</a:t>
            </a:r>
          </a:p>
          <a:p>
            <a:pPr lvl="1"/>
            <a:endParaRPr lang="en-US" sz="1800" dirty="0">
              <a:latin typeface="+mn-lt"/>
            </a:endParaRPr>
          </a:p>
          <a:p>
            <a:pPr marL="742950" lvl="1" indent="-285750">
              <a:buFont typeface="Arial" panose="020B0604020202020204" pitchFamily="34" charset="0"/>
              <a:buChar char="•"/>
            </a:pPr>
            <a:r>
              <a:rPr lang="en-US" sz="1800" dirty="0">
                <a:latin typeface="+mn-lt"/>
                <a:hlinkClick r:id="rId3"/>
              </a:rPr>
              <a:t>https://</a:t>
            </a:r>
            <a:r>
              <a:rPr lang="en-US" sz="1800" dirty="0" smtClean="0">
                <a:latin typeface="+mn-lt"/>
                <a:hlinkClick r:id="rId3"/>
              </a:rPr>
              <a:t>www.cnrfc.noaa.gov/graphicalRVF.php?id=YDRC1</a:t>
            </a:r>
            <a:endParaRPr lang="en-US" sz="1800" dirty="0" smtClean="0">
              <a:latin typeface="+mn-lt"/>
            </a:endParaRPr>
          </a:p>
          <a:p>
            <a:pPr marL="285750" indent="-285750">
              <a:buFont typeface="Arial" panose="020B0604020202020204" pitchFamily="34" charset="0"/>
              <a:buChar char="•"/>
            </a:pPr>
            <a:endParaRPr lang="en-US" sz="1800" dirty="0" smtClean="0">
              <a:latin typeface="+mn-lt"/>
            </a:endParaRPr>
          </a:p>
        </p:txBody>
      </p:sp>
    </p:spTree>
    <p:extLst>
      <p:ext uri="{BB962C8B-B14F-4D97-AF65-F5344CB8AC3E}">
        <p14:creationId xmlns:p14="http://schemas.microsoft.com/office/powerpoint/2010/main" val="2587807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8765" y="484486"/>
            <a:ext cx="8229600" cy="1143000"/>
          </a:xfrm>
        </p:spPr>
        <p:txBody>
          <a:bodyPr/>
          <a:lstStyle/>
          <a:p>
            <a:r>
              <a:rPr lang="en-US" dirty="0"/>
              <a:t>NOAA NWS – </a:t>
            </a:r>
            <a:br>
              <a:rPr lang="en-US" dirty="0"/>
            </a:br>
            <a:r>
              <a:rPr lang="en-US" dirty="0"/>
              <a:t>California Nevada River Forecast Center</a:t>
            </a:r>
            <a:endParaRPr lang="en-US" b="1" dirty="0"/>
          </a:p>
        </p:txBody>
      </p:sp>
      <p:pic>
        <p:nvPicPr>
          <p:cNvPr id="5" name="Picture 4"/>
          <p:cNvPicPr>
            <a:picLocks noChangeAspect="1"/>
          </p:cNvPicPr>
          <p:nvPr/>
        </p:nvPicPr>
        <p:blipFill>
          <a:blip r:embed="rId3"/>
          <a:stretch>
            <a:fillRect/>
          </a:stretch>
        </p:blipFill>
        <p:spPr>
          <a:xfrm>
            <a:off x="1654924" y="1484245"/>
            <a:ext cx="5678494" cy="4691270"/>
          </a:xfrm>
          <a:prstGeom prst="rect">
            <a:avLst/>
          </a:prstGeom>
        </p:spPr>
      </p:pic>
    </p:spTree>
    <p:extLst>
      <p:ext uri="{BB962C8B-B14F-4D97-AF65-F5344CB8AC3E}">
        <p14:creationId xmlns:p14="http://schemas.microsoft.com/office/powerpoint/2010/main" val="29897717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8765" y="471039"/>
            <a:ext cx="8229600" cy="1143000"/>
          </a:xfrm>
        </p:spPr>
        <p:txBody>
          <a:bodyPr/>
          <a:lstStyle/>
          <a:p>
            <a:r>
              <a:rPr lang="en-US" dirty="0"/>
              <a:t>NOAA NWS – </a:t>
            </a:r>
            <a:br>
              <a:rPr lang="en-US" dirty="0"/>
            </a:br>
            <a:r>
              <a:rPr lang="en-US" dirty="0"/>
              <a:t>California Nevada River Forecast Center</a:t>
            </a:r>
            <a:endParaRPr lang="en-US" b="1"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56065" y="1546946"/>
            <a:ext cx="5715000" cy="4429125"/>
          </a:xfrm>
          <a:prstGeom prst="rect">
            <a:avLst/>
          </a:prstGeom>
        </p:spPr>
      </p:pic>
    </p:spTree>
    <p:extLst>
      <p:ext uri="{BB962C8B-B14F-4D97-AF65-F5344CB8AC3E}">
        <p14:creationId xmlns:p14="http://schemas.microsoft.com/office/powerpoint/2010/main" val="23206536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8765" y="94523"/>
            <a:ext cx="8229600" cy="1143000"/>
          </a:xfrm>
        </p:spPr>
        <p:txBody>
          <a:bodyPr/>
          <a:lstStyle/>
          <a:p>
            <a:r>
              <a:rPr lang="en-US" dirty="0" smtClean="0"/>
              <a:t>Santa Margarita River Flow</a:t>
            </a:r>
            <a:br>
              <a:rPr lang="en-US" dirty="0" smtClean="0"/>
            </a:br>
            <a:r>
              <a:rPr lang="en-US" dirty="0" smtClean="0"/>
              <a:t>Quick Reference</a:t>
            </a:r>
            <a:endParaRPr lang="en-US" b="1" dirty="0"/>
          </a:p>
        </p:txBody>
      </p:sp>
      <p:graphicFrame>
        <p:nvGraphicFramePr>
          <p:cNvPr id="8" name="Table 7"/>
          <p:cNvGraphicFramePr>
            <a:graphicFrameLocks noGrp="1"/>
          </p:cNvGraphicFramePr>
          <p:nvPr>
            <p:extLst/>
          </p:nvPr>
        </p:nvGraphicFramePr>
        <p:xfrm>
          <a:off x="498765" y="1537862"/>
          <a:ext cx="8229600" cy="4100944"/>
        </p:xfrm>
        <a:graphic>
          <a:graphicData uri="http://schemas.openxmlformats.org/drawingml/2006/table">
            <a:tbl>
              <a:tblPr>
                <a:tableStyleId>{5C22544A-7EE6-4342-B048-85BDC9FD1C3A}</a:tableStyleId>
              </a:tblPr>
              <a:tblGrid>
                <a:gridCol w="1072502">
                  <a:extLst>
                    <a:ext uri="{9D8B030D-6E8A-4147-A177-3AD203B41FA5}">
                      <a16:colId xmlns:a16="http://schemas.microsoft.com/office/drawing/2014/main" val="20000"/>
                    </a:ext>
                  </a:extLst>
                </a:gridCol>
                <a:gridCol w="180520">
                  <a:extLst>
                    <a:ext uri="{9D8B030D-6E8A-4147-A177-3AD203B41FA5}">
                      <a16:colId xmlns:a16="http://schemas.microsoft.com/office/drawing/2014/main" val="20001"/>
                    </a:ext>
                  </a:extLst>
                </a:gridCol>
                <a:gridCol w="668986">
                  <a:extLst>
                    <a:ext uri="{9D8B030D-6E8A-4147-A177-3AD203B41FA5}">
                      <a16:colId xmlns:a16="http://schemas.microsoft.com/office/drawing/2014/main" val="20002"/>
                    </a:ext>
                  </a:extLst>
                </a:gridCol>
                <a:gridCol w="191138">
                  <a:extLst>
                    <a:ext uri="{9D8B030D-6E8A-4147-A177-3AD203B41FA5}">
                      <a16:colId xmlns:a16="http://schemas.microsoft.com/office/drawing/2014/main" val="20003"/>
                    </a:ext>
                  </a:extLst>
                </a:gridCol>
                <a:gridCol w="679606">
                  <a:extLst>
                    <a:ext uri="{9D8B030D-6E8A-4147-A177-3AD203B41FA5}">
                      <a16:colId xmlns:a16="http://schemas.microsoft.com/office/drawing/2014/main" val="20004"/>
                    </a:ext>
                  </a:extLst>
                </a:gridCol>
                <a:gridCol w="679606">
                  <a:extLst>
                    <a:ext uri="{9D8B030D-6E8A-4147-A177-3AD203B41FA5}">
                      <a16:colId xmlns:a16="http://schemas.microsoft.com/office/drawing/2014/main" val="20005"/>
                    </a:ext>
                  </a:extLst>
                </a:gridCol>
                <a:gridCol w="679606">
                  <a:extLst>
                    <a:ext uri="{9D8B030D-6E8A-4147-A177-3AD203B41FA5}">
                      <a16:colId xmlns:a16="http://schemas.microsoft.com/office/drawing/2014/main" val="20006"/>
                    </a:ext>
                  </a:extLst>
                </a:gridCol>
                <a:gridCol w="679606">
                  <a:extLst>
                    <a:ext uri="{9D8B030D-6E8A-4147-A177-3AD203B41FA5}">
                      <a16:colId xmlns:a16="http://schemas.microsoft.com/office/drawing/2014/main" val="20007"/>
                    </a:ext>
                  </a:extLst>
                </a:gridCol>
                <a:gridCol w="679606">
                  <a:extLst>
                    <a:ext uri="{9D8B030D-6E8A-4147-A177-3AD203B41FA5}">
                      <a16:colId xmlns:a16="http://schemas.microsoft.com/office/drawing/2014/main" val="20008"/>
                    </a:ext>
                  </a:extLst>
                </a:gridCol>
                <a:gridCol w="679606">
                  <a:extLst>
                    <a:ext uri="{9D8B030D-6E8A-4147-A177-3AD203B41FA5}">
                      <a16:colId xmlns:a16="http://schemas.microsoft.com/office/drawing/2014/main" val="20009"/>
                    </a:ext>
                  </a:extLst>
                </a:gridCol>
                <a:gridCol w="679606">
                  <a:extLst>
                    <a:ext uri="{9D8B030D-6E8A-4147-A177-3AD203B41FA5}">
                      <a16:colId xmlns:a16="http://schemas.microsoft.com/office/drawing/2014/main" val="20010"/>
                    </a:ext>
                  </a:extLst>
                </a:gridCol>
                <a:gridCol w="679606">
                  <a:extLst>
                    <a:ext uri="{9D8B030D-6E8A-4147-A177-3AD203B41FA5}">
                      <a16:colId xmlns:a16="http://schemas.microsoft.com/office/drawing/2014/main" val="20011"/>
                    </a:ext>
                  </a:extLst>
                </a:gridCol>
                <a:gridCol w="679606">
                  <a:extLst>
                    <a:ext uri="{9D8B030D-6E8A-4147-A177-3AD203B41FA5}">
                      <a16:colId xmlns:a16="http://schemas.microsoft.com/office/drawing/2014/main" val="20012"/>
                    </a:ext>
                  </a:extLst>
                </a:gridCol>
              </a:tblGrid>
              <a:tr h="256309">
                <a:tc gridSpan="5">
                  <a:txBody>
                    <a:bodyPr/>
                    <a:lstStyle/>
                    <a:p>
                      <a:pPr algn="l" fontAlgn="ctr"/>
                      <a:r>
                        <a:rPr lang="en-US" sz="1000" u="none" strike="noStrike">
                          <a:effectLst/>
                        </a:rPr>
                        <a:t>Santa Margarita River at Topomia Bridge</a:t>
                      </a:r>
                      <a:endParaRPr lang="en-US" sz="1000" b="0" i="0" u="none" strike="noStrike">
                        <a:solidFill>
                          <a:srgbClr val="000000"/>
                        </a:solidFill>
                        <a:effectLst/>
                        <a:latin typeface="Arial" panose="020B0604020202020204" pitchFamily="34" charset="0"/>
                      </a:endParaRPr>
                    </a:p>
                  </a:txBody>
                  <a:tcPr marL="9525" marR="9525" marT="9525" marB="0" anchor="ct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l" fontAlgn="b"/>
                      <a:endParaRPr lang="en-US" sz="11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1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1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1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1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1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1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1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10000"/>
                  </a:ext>
                </a:extLst>
              </a:tr>
              <a:tr h="256309">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1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1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1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1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1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1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1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1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1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1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1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1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10001"/>
                  </a:ext>
                </a:extLst>
              </a:tr>
              <a:tr h="256309">
                <a:tc>
                  <a:txBody>
                    <a:bodyPr/>
                    <a:lstStyle/>
                    <a:p>
                      <a:pPr algn="ctr" fontAlgn="ctr"/>
                      <a:r>
                        <a:rPr lang="en-US" sz="1000" u="none" strike="noStrike">
                          <a:effectLst/>
                        </a:rPr>
                        <a:t>Water Depth</a:t>
                      </a:r>
                      <a:endParaRPr lang="en-US" sz="1000" b="0" i="0" u="none" strike="noStrike">
                        <a:solidFill>
                          <a:srgbClr val="000000"/>
                        </a:solidFill>
                        <a:effectLst/>
                        <a:latin typeface="Arial" panose="020B0604020202020204" pitchFamily="34" charset="0"/>
                      </a:endParaRPr>
                    </a:p>
                  </a:txBody>
                  <a:tcPr marL="9525" marR="9525" marT="9525" marB="0" anchor="ctr"/>
                </a:tc>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ctr" fontAlgn="ctr"/>
                      <a:r>
                        <a:rPr lang="en-US" sz="1000" u="none" strike="noStrike">
                          <a:effectLst/>
                        </a:rPr>
                        <a:t>Discharge</a:t>
                      </a:r>
                      <a:endParaRPr lang="en-US" sz="1000" b="0" i="0" u="none" strike="noStrike">
                        <a:solidFill>
                          <a:srgbClr val="000000"/>
                        </a:solidFill>
                        <a:effectLst/>
                        <a:latin typeface="Arial" panose="020B0604020202020204" pitchFamily="34" charset="0"/>
                      </a:endParaRPr>
                    </a:p>
                  </a:txBody>
                  <a:tcPr marL="9525" marR="9525" marT="9525" marB="0" anchor="ctr"/>
                </a:tc>
                <a:tc>
                  <a:txBody>
                    <a:bodyPr/>
                    <a:lstStyle/>
                    <a:p>
                      <a:pPr algn="ctr" fontAlgn="ctr"/>
                      <a:endParaRPr lang="en-US" sz="1000" b="0" i="0" u="none" strike="noStrike">
                        <a:solidFill>
                          <a:srgbClr val="000000"/>
                        </a:solidFill>
                        <a:effectLst/>
                        <a:latin typeface="Arial" panose="020B0604020202020204" pitchFamily="34" charset="0"/>
                      </a:endParaRPr>
                    </a:p>
                  </a:txBody>
                  <a:tcPr marL="9525" marR="9525" marT="9525" marB="0" anchor="ctr"/>
                </a:tc>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1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1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10002"/>
                  </a:ext>
                </a:extLst>
              </a:tr>
              <a:tr h="256309">
                <a:tc>
                  <a:txBody>
                    <a:bodyPr/>
                    <a:lstStyle/>
                    <a:p>
                      <a:pPr algn="ctr" fontAlgn="ctr"/>
                      <a:r>
                        <a:rPr lang="en-US" sz="1000" u="none" strike="noStrike">
                          <a:effectLst/>
                        </a:rPr>
                        <a:t>(ft)</a:t>
                      </a:r>
                      <a:endParaRPr lang="en-US" sz="1000" b="0" i="0" u="none" strike="noStrike">
                        <a:solidFill>
                          <a:srgbClr val="000000"/>
                        </a:solidFill>
                        <a:effectLst/>
                        <a:latin typeface="Arial" panose="020B0604020202020204" pitchFamily="34" charset="0"/>
                      </a:endParaRPr>
                    </a:p>
                  </a:txBody>
                  <a:tcPr marL="9525" marR="9525" marT="9525" marB="0" anchor="ctr"/>
                </a:tc>
                <a:tc>
                  <a:txBody>
                    <a:bodyPr/>
                    <a:lstStyle/>
                    <a:p>
                      <a:pPr algn="l" fontAlgn="b"/>
                      <a:r>
                        <a:rPr lang="en-US" sz="1000" u="none" strike="noStrike">
                          <a:effectLst/>
                        </a:rPr>
                        <a:t> </a:t>
                      </a:r>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ctr" fontAlgn="ctr"/>
                      <a:r>
                        <a:rPr lang="en-US" sz="1000" u="none" strike="noStrike">
                          <a:effectLst/>
                        </a:rPr>
                        <a:t>(cfs)</a:t>
                      </a:r>
                      <a:endParaRPr lang="en-US" sz="1000" b="0" i="0" u="none" strike="noStrike">
                        <a:solidFill>
                          <a:srgbClr val="000000"/>
                        </a:solidFill>
                        <a:effectLst/>
                        <a:latin typeface="Arial" panose="020B0604020202020204" pitchFamily="34" charset="0"/>
                      </a:endParaRPr>
                    </a:p>
                  </a:txBody>
                  <a:tcPr marL="9525" marR="9525" marT="9525" marB="0" anchor="ctr"/>
                </a:tc>
                <a:tc>
                  <a:txBody>
                    <a:bodyPr/>
                    <a:lstStyle/>
                    <a:p>
                      <a:pPr algn="ctr" fontAlgn="ctr"/>
                      <a:r>
                        <a:rPr lang="en-US" sz="1000" u="none" strike="noStrike">
                          <a:effectLst/>
                        </a:rPr>
                        <a:t> </a:t>
                      </a:r>
                      <a:endParaRPr lang="en-US" sz="1000" b="0" i="0" u="none" strike="noStrike">
                        <a:solidFill>
                          <a:srgbClr val="000000"/>
                        </a:solidFill>
                        <a:effectLst/>
                        <a:latin typeface="Arial" panose="020B0604020202020204" pitchFamily="34" charset="0"/>
                      </a:endParaRPr>
                    </a:p>
                  </a:txBody>
                  <a:tcPr marL="9525" marR="9525" marT="9525" marB="0" anchor="ctr"/>
                </a:tc>
                <a:tc>
                  <a:txBody>
                    <a:bodyPr/>
                    <a:lstStyle/>
                    <a:p>
                      <a:pPr algn="l" fontAlgn="ctr"/>
                      <a:r>
                        <a:rPr lang="en-US" sz="1000" u="none" strike="noStrike">
                          <a:effectLst/>
                        </a:rPr>
                        <a:t>Condition</a:t>
                      </a:r>
                      <a:endParaRPr lang="en-US" sz="1000" b="0" i="0" u="none" strike="noStrike">
                        <a:solidFill>
                          <a:srgbClr val="000000"/>
                        </a:solidFill>
                        <a:effectLst/>
                        <a:latin typeface="Arial" panose="020B0604020202020204" pitchFamily="34" charset="0"/>
                      </a:endParaRPr>
                    </a:p>
                  </a:txBody>
                  <a:tcPr marL="9525" marR="9525" marT="9525" marB="0" anchor="ctr"/>
                </a:tc>
                <a:tc>
                  <a:txBody>
                    <a:bodyPr/>
                    <a:lstStyle/>
                    <a:p>
                      <a:pPr algn="l" fontAlgn="b"/>
                      <a:r>
                        <a:rPr lang="en-US" sz="1000" u="none" strike="noStrike">
                          <a:effectLst/>
                        </a:rPr>
                        <a:t> </a:t>
                      </a:r>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r>
                        <a:rPr lang="en-US" sz="1000" u="none" strike="noStrike">
                          <a:effectLst/>
                        </a:rPr>
                        <a:t> </a:t>
                      </a:r>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r>
                        <a:rPr lang="en-US" sz="1000" u="none" strike="noStrike">
                          <a:effectLst/>
                        </a:rPr>
                        <a:t> </a:t>
                      </a:r>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r>
                        <a:rPr lang="en-US" sz="1000" u="none" strike="noStrike">
                          <a:effectLst/>
                        </a:rPr>
                        <a:t> </a:t>
                      </a:r>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r>
                        <a:rPr lang="en-US" sz="1000" u="none" strike="noStrike">
                          <a:effectLst/>
                        </a:rPr>
                        <a:t> </a:t>
                      </a:r>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r>
                        <a:rPr lang="en-US" sz="1000" u="none" strike="noStrike">
                          <a:effectLst/>
                        </a:rPr>
                        <a:t> </a:t>
                      </a:r>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r>
                        <a:rPr lang="en-US" sz="1100" u="none" strike="noStrike">
                          <a:effectLst/>
                        </a:rPr>
                        <a:t> </a:t>
                      </a:r>
                      <a:endParaRPr lang="en-US" sz="11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r>
                        <a:rPr lang="en-US" sz="1100" u="none" strike="noStrike">
                          <a:effectLst/>
                        </a:rPr>
                        <a:t> </a:t>
                      </a:r>
                      <a:endParaRPr lang="en-US" sz="11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10003"/>
                  </a:ext>
                </a:extLst>
              </a:tr>
              <a:tr h="256309">
                <a:tc>
                  <a:txBody>
                    <a:bodyPr/>
                    <a:lstStyle/>
                    <a:p>
                      <a:pPr algn="ctr" fontAlgn="ctr"/>
                      <a:r>
                        <a:rPr lang="en-US" sz="1000" u="none" strike="noStrike">
                          <a:effectLst/>
                        </a:rPr>
                        <a:t>0</a:t>
                      </a:r>
                      <a:endParaRPr lang="en-US" sz="1000" b="0" i="0" u="none" strike="noStrike">
                        <a:solidFill>
                          <a:srgbClr val="000000"/>
                        </a:solidFill>
                        <a:effectLst/>
                        <a:latin typeface="Arial" panose="020B0604020202020204" pitchFamily="34" charset="0"/>
                      </a:endParaRPr>
                    </a:p>
                  </a:txBody>
                  <a:tcPr marL="9525" marR="9525" marT="9525" marB="0" anchor="ctr"/>
                </a:tc>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ctr" fontAlgn="ctr"/>
                      <a:r>
                        <a:rPr lang="en-US" sz="1000" u="none" strike="noStrike">
                          <a:effectLst/>
                        </a:rPr>
                        <a:t>0</a:t>
                      </a:r>
                      <a:endParaRPr lang="en-US" sz="1000" b="0" i="0" u="none" strike="noStrike">
                        <a:solidFill>
                          <a:srgbClr val="000000"/>
                        </a:solidFill>
                        <a:effectLst/>
                        <a:latin typeface="Arial" panose="020B0604020202020204" pitchFamily="34" charset="0"/>
                      </a:endParaRPr>
                    </a:p>
                  </a:txBody>
                  <a:tcPr marL="9525" marR="9525" marT="9525" marB="0" anchor="ctr"/>
                </a:tc>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gridSpan="2">
                  <a:txBody>
                    <a:bodyPr/>
                    <a:lstStyle/>
                    <a:p>
                      <a:pPr algn="l" fontAlgn="ctr"/>
                      <a:r>
                        <a:rPr lang="en-US" sz="1000" u="none" strike="noStrike">
                          <a:effectLst/>
                        </a:rPr>
                        <a:t>Bottom of river bed</a:t>
                      </a:r>
                      <a:endParaRPr lang="en-US" sz="1000" b="0" i="0" u="none" strike="noStrike">
                        <a:solidFill>
                          <a:srgbClr val="000000"/>
                        </a:solidFill>
                        <a:effectLst/>
                        <a:latin typeface="Arial" panose="020B0604020202020204" pitchFamily="34" charset="0"/>
                      </a:endParaRPr>
                    </a:p>
                  </a:txBody>
                  <a:tcPr marL="9525" marR="9525" marT="9525" marB="0" anchor="ctr"/>
                </a:tc>
                <a:tc hMerge="1">
                  <a:txBody>
                    <a:bodyPr/>
                    <a:lstStyle/>
                    <a:p>
                      <a:endParaRPr lang="en-US"/>
                    </a:p>
                  </a:txBody>
                  <a:tcPr/>
                </a:tc>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1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1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10004"/>
                  </a:ext>
                </a:extLst>
              </a:tr>
              <a:tr h="256309">
                <a:tc>
                  <a:txBody>
                    <a:bodyPr/>
                    <a:lstStyle/>
                    <a:p>
                      <a:pPr algn="ctr" fontAlgn="ctr"/>
                      <a:r>
                        <a:rPr lang="en-US" sz="1000" u="none" strike="noStrike">
                          <a:effectLst/>
                        </a:rPr>
                        <a:t>7.3</a:t>
                      </a:r>
                      <a:endParaRPr lang="en-US" sz="1000" b="0" i="0" u="none" strike="noStrike">
                        <a:solidFill>
                          <a:srgbClr val="000000"/>
                        </a:solidFill>
                        <a:effectLst/>
                        <a:latin typeface="Arial" panose="020B0604020202020204" pitchFamily="34" charset="0"/>
                      </a:endParaRPr>
                    </a:p>
                  </a:txBody>
                  <a:tcPr marL="9525" marR="9525" marT="9525" marB="0" anchor="ctr"/>
                </a:tc>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ctr" fontAlgn="ctr"/>
                      <a:r>
                        <a:rPr lang="en-US" sz="1000" u="none" strike="noStrike">
                          <a:effectLst/>
                        </a:rPr>
                        <a:t>1,500</a:t>
                      </a:r>
                      <a:endParaRPr lang="en-US" sz="1000" b="0" i="0" u="none" strike="noStrike">
                        <a:solidFill>
                          <a:srgbClr val="000000"/>
                        </a:solidFill>
                        <a:effectLst/>
                        <a:latin typeface="Arial" panose="020B0604020202020204" pitchFamily="34" charset="0"/>
                      </a:endParaRPr>
                    </a:p>
                  </a:txBody>
                  <a:tcPr marL="9525" marR="9525" marT="9525" marB="0" anchor="ctr"/>
                </a:tc>
                <a:tc>
                  <a:txBody>
                    <a:bodyPr/>
                    <a:lstStyle/>
                    <a:p>
                      <a:pPr algn="ctr" fontAlgn="ctr"/>
                      <a:endParaRPr lang="en-US" sz="1000" b="0" i="0" u="none" strike="noStrike">
                        <a:solidFill>
                          <a:srgbClr val="000000"/>
                        </a:solidFill>
                        <a:effectLst/>
                        <a:latin typeface="Arial" panose="020B0604020202020204" pitchFamily="34" charset="0"/>
                      </a:endParaRPr>
                    </a:p>
                  </a:txBody>
                  <a:tcPr marL="9525" marR="9525" marT="9525" marB="0" anchor="ctr"/>
                </a:tc>
                <a:tc gridSpan="3">
                  <a:txBody>
                    <a:bodyPr/>
                    <a:lstStyle/>
                    <a:p>
                      <a:pPr algn="l" fontAlgn="ctr"/>
                      <a:r>
                        <a:rPr lang="en-US" sz="1000" u="none" strike="noStrike">
                          <a:effectLst/>
                        </a:rPr>
                        <a:t>2 year event, EWS Alert III</a:t>
                      </a:r>
                      <a:endParaRPr lang="en-US" sz="1000" b="0" i="0" u="none" strike="noStrike">
                        <a:solidFill>
                          <a:srgbClr val="000000"/>
                        </a:solidFill>
                        <a:effectLst/>
                        <a:latin typeface="Arial" panose="020B0604020202020204" pitchFamily="34" charset="0"/>
                      </a:endParaRPr>
                    </a:p>
                  </a:txBody>
                  <a:tcPr marL="9525" marR="9525" marT="9525" marB="0" anchor="ctr"/>
                </a:tc>
                <a:tc hMerge="1">
                  <a:txBody>
                    <a:bodyPr/>
                    <a:lstStyle/>
                    <a:p>
                      <a:endParaRPr lang="en-US"/>
                    </a:p>
                  </a:txBody>
                  <a:tcPr/>
                </a:tc>
                <a:tc hMerge="1">
                  <a:txBody>
                    <a:bodyPr/>
                    <a:lstStyle/>
                    <a:p>
                      <a:endParaRPr lang="en-US"/>
                    </a:p>
                  </a:txBody>
                  <a:tcPr/>
                </a:tc>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1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1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10005"/>
                  </a:ext>
                </a:extLst>
              </a:tr>
              <a:tr h="256309">
                <a:tc>
                  <a:txBody>
                    <a:bodyPr/>
                    <a:lstStyle/>
                    <a:p>
                      <a:pPr algn="ctr" fontAlgn="ctr"/>
                      <a:r>
                        <a:rPr lang="en-US" sz="1000" u="none" strike="noStrike">
                          <a:effectLst/>
                        </a:rPr>
                        <a:t>10.34</a:t>
                      </a:r>
                      <a:endParaRPr lang="en-US" sz="1000" b="0" i="0" u="none" strike="noStrike">
                        <a:solidFill>
                          <a:srgbClr val="000000"/>
                        </a:solidFill>
                        <a:effectLst/>
                        <a:latin typeface="Arial" panose="020B0604020202020204" pitchFamily="34" charset="0"/>
                      </a:endParaRPr>
                    </a:p>
                  </a:txBody>
                  <a:tcPr marL="9525" marR="9525" marT="9525" marB="0" anchor="ctr"/>
                </a:tc>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ctr" fontAlgn="ctr"/>
                      <a:r>
                        <a:rPr lang="en-US" sz="1000" u="none" strike="noStrike">
                          <a:effectLst/>
                        </a:rPr>
                        <a:t>8,000</a:t>
                      </a:r>
                      <a:endParaRPr lang="en-US" sz="1000" b="0" i="0" u="none" strike="noStrike">
                        <a:solidFill>
                          <a:srgbClr val="000000"/>
                        </a:solidFill>
                        <a:effectLst/>
                        <a:latin typeface="Arial" panose="020B0604020202020204" pitchFamily="34" charset="0"/>
                      </a:endParaRPr>
                    </a:p>
                  </a:txBody>
                  <a:tcPr marL="9525" marR="9525" marT="9525" marB="0" anchor="ctr"/>
                </a:tc>
                <a:tc>
                  <a:txBody>
                    <a:bodyPr/>
                    <a:lstStyle/>
                    <a:p>
                      <a:pPr algn="ctr" fontAlgn="ctr"/>
                      <a:endParaRPr lang="en-US" sz="1000" b="0" i="0" u="none" strike="noStrike">
                        <a:solidFill>
                          <a:srgbClr val="000000"/>
                        </a:solidFill>
                        <a:effectLst/>
                        <a:latin typeface="Arial" panose="020B0604020202020204" pitchFamily="34" charset="0"/>
                      </a:endParaRPr>
                    </a:p>
                  </a:txBody>
                  <a:tcPr marL="9525" marR="9525" marT="9525" marB="0" anchor="ctr"/>
                </a:tc>
                <a:tc gridSpan="7">
                  <a:txBody>
                    <a:bodyPr/>
                    <a:lstStyle/>
                    <a:p>
                      <a:pPr algn="l" fontAlgn="ctr"/>
                      <a:r>
                        <a:rPr lang="en-US" sz="1000" u="none" strike="noStrike">
                          <a:effectLst/>
                        </a:rPr>
                        <a:t>5 year event, EWS Alert II, Vandegrift Road in Ysidora Flats starts to flood</a:t>
                      </a:r>
                      <a:endParaRPr lang="en-US" sz="1000" b="0" i="0" u="none" strike="noStrike">
                        <a:solidFill>
                          <a:srgbClr val="000000"/>
                        </a:solidFill>
                        <a:effectLst/>
                        <a:latin typeface="Arial" panose="020B0604020202020204" pitchFamily="34" charset="0"/>
                      </a:endParaRPr>
                    </a:p>
                  </a:txBody>
                  <a:tcPr marL="9525" marR="9525" marT="9525" marB="0" anchor="ct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l" fontAlgn="b"/>
                      <a:endParaRPr lang="en-US" sz="11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1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10006"/>
                  </a:ext>
                </a:extLst>
              </a:tr>
              <a:tr h="256309">
                <a:tc>
                  <a:txBody>
                    <a:bodyPr/>
                    <a:lstStyle/>
                    <a:p>
                      <a:pPr algn="ctr" fontAlgn="ctr"/>
                      <a:r>
                        <a:rPr lang="en-US" sz="1000" u="none" strike="noStrike">
                          <a:effectLst/>
                        </a:rPr>
                        <a:t>12.44</a:t>
                      </a:r>
                      <a:endParaRPr lang="en-US" sz="1000" b="0" i="0" u="none" strike="noStrike">
                        <a:solidFill>
                          <a:srgbClr val="000000"/>
                        </a:solidFill>
                        <a:effectLst/>
                        <a:latin typeface="Arial" panose="020B0604020202020204" pitchFamily="34" charset="0"/>
                      </a:endParaRPr>
                    </a:p>
                  </a:txBody>
                  <a:tcPr marL="9525" marR="9525" marT="9525" marB="0" anchor="ctr"/>
                </a:tc>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ctr" fontAlgn="ctr"/>
                      <a:r>
                        <a:rPr lang="en-US" sz="1000" u="none" strike="noStrike">
                          <a:effectLst/>
                        </a:rPr>
                        <a:t>17,000</a:t>
                      </a:r>
                      <a:endParaRPr lang="en-US" sz="1000" b="0" i="0" u="none" strike="noStrike">
                        <a:solidFill>
                          <a:srgbClr val="000000"/>
                        </a:solidFill>
                        <a:effectLst/>
                        <a:latin typeface="Arial" panose="020B0604020202020204" pitchFamily="34" charset="0"/>
                      </a:endParaRPr>
                    </a:p>
                  </a:txBody>
                  <a:tcPr marL="9525" marR="9525" marT="9525" marB="0" anchor="ctr"/>
                </a:tc>
                <a:tc>
                  <a:txBody>
                    <a:bodyPr/>
                    <a:lstStyle/>
                    <a:p>
                      <a:pPr algn="ctr" fontAlgn="ctr"/>
                      <a:endParaRPr lang="en-US" sz="1000" b="0" i="0" u="none" strike="noStrike">
                        <a:solidFill>
                          <a:srgbClr val="000000"/>
                        </a:solidFill>
                        <a:effectLst/>
                        <a:latin typeface="Arial" panose="020B0604020202020204" pitchFamily="34" charset="0"/>
                      </a:endParaRPr>
                    </a:p>
                  </a:txBody>
                  <a:tcPr marL="9525" marR="9525" marT="9525" marB="0" anchor="ctr"/>
                </a:tc>
                <a:tc gridSpan="3">
                  <a:txBody>
                    <a:bodyPr/>
                    <a:lstStyle/>
                    <a:p>
                      <a:pPr algn="l" fontAlgn="ctr"/>
                      <a:r>
                        <a:rPr lang="en-US" sz="1000" u="none" strike="noStrike">
                          <a:effectLst/>
                        </a:rPr>
                        <a:t>10 year event, EWS Alert I</a:t>
                      </a:r>
                      <a:endParaRPr lang="en-US" sz="1000" b="0" i="0" u="none" strike="noStrike">
                        <a:solidFill>
                          <a:srgbClr val="000000"/>
                        </a:solidFill>
                        <a:effectLst/>
                        <a:latin typeface="Arial" panose="020B0604020202020204" pitchFamily="34" charset="0"/>
                      </a:endParaRPr>
                    </a:p>
                  </a:txBody>
                  <a:tcPr marL="9525" marR="9525" marT="9525" marB="0" anchor="ctr"/>
                </a:tc>
                <a:tc hMerge="1">
                  <a:txBody>
                    <a:bodyPr/>
                    <a:lstStyle/>
                    <a:p>
                      <a:endParaRPr lang="en-US"/>
                    </a:p>
                  </a:txBody>
                  <a:tcPr/>
                </a:tc>
                <a:tc hMerge="1">
                  <a:txBody>
                    <a:bodyPr/>
                    <a:lstStyle/>
                    <a:p>
                      <a:endParaRPr lang="en-US"/>
                    </a:p>
                  </a:txBody>
                  <a:tcPr/>
                </a:tc>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1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1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10007"/>
                  </a:ext>
                </a:extLst>
              </a:tr>
              <a:tr h="256309">
                <a:tc>
                  <a:txBody>
                    <a:bodyPr/>
                    <a:lstStyle/>
                    <a:p>
                      <a:pPr algn="ctr" fontAlgn="ctr"/>
                      <a:r>
                        <a:rPr lang="en-US" sz="1000" u="none" strike="noStrike">
                          <a:effectLst/>
                        </a:rPr>
                        <a:t>13.3</a:t>
                      </a:r>
                      <a:endParaRPr lang="en-US" sz="1000" b="0" i="0" u="none" strike="noStrike">
                        <a:solidFill>
                          <a:srgbClr val="000000"/>
                        </a:solidFill>
                        <a:effectLst/>
                        <a:latin typeface="Arial" panose="020B0604020202020204" pitchFamily="34" charset="0"/>
                      </a:endParaRPr>
                    </a:p>
                  </a:txBody>
                  <a:tcPr marL="9525" marR="9525" marT="9525" marB="0" anchor="ctr"/>
                </a:tc>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ctr" fontAlgn="ctr"/>
                      <a:r>
                        <a:rPr lang="en-US" sz="1000" u="none" strike="noStrike">
                          <a:effectLst/>
                        </a:rPr>
                        <a:t>22,000</a:t>
                      </a:r>
                      <a:endParaRPr lang="en-US" sz="1000" b="0" i="0" u="none" strike="noStrike">
                        <a:solidFill>
                          <a:srgbClr val="000000"/>
                        </a:solidFill>
                        <a:effectLst/>
                        <a:latin typeface="Arial" panose="020B0604020202020204" pitchFamily="34" charset="0"/>
                      </a:endParaRPr>
                    </a:p>
                  </a:txBody>
                  <a:tcPr marL="9525" marR="9525" marT="9525" marB="0" anchor="ctr"/>
                </a:tc>
                <a:tc>
                  <a:txBody>
                    <a:bodyPr/>
                    <a:lstStyle/>
                    <a:p>
                      <a:pPr algn="ctr" fontAlgn="ctr"/>
                      <a:endParaRPr lang="en-US" sz="1000" b="0" i="0" u="none" strike="noStrike">
                        <a:solidFill>
                          <a:srgbClr val="000000"/>
                        </a:solidFill>
                        <a:effectLst/>
                        <a:latin typeface="Arial" panose="020B0604020202020204" pitchFamily="34" charset="0"/>
                      </a:endParaRPr>
                    </a:p>
                  </a:txBody>
                  <a:tcPr marL="9525" marR="9525" marT="9525" marB="0" anchor="ctr"/>
                </a:tc>
                <a:tc gridSpan="9">
                  <a:txBody>
                    <a:bodyPr/>
                    <a:lstStyle/>
                    <a:p>
                      <a:pPr algn="l" fontAlgn="ctr"/>
                      <a:r>
                        <a:rPr lang="en-US" sz="1000" u="none" strike="noStrike">
                          <a:effectLst/>
                        </a:rPr>
                        <a:t>Stuart Mesa Bridge is overtopped with assistance of tides (may actually be closer to 30,000)</a:t>
                      </a:r>
                      <a:endParaRPr lang="en-US" sz="1000" b="0" i="0" u="none" strike="noStrike">
                        <a:solidFill>
                          <a:srgbClr val="000000"/>
                        </a:solidFill>
                        <a:effectLst/>
                        <a:latin typeface="Arial" panose="020B0604020202020204" pitchFamily="34" charset="0"/>
                      </a:endParaRPr>
                    </a:p>
                  </a:txBody>
                  <a:tcPr marL="9525" marR="9525" marT="9525" marB="0" anchor="ct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256309">
                <a:tc>
                  <a:txBody>
                    <a:bodyPr/>
                    <a:lstStyle/>
                    <a:p>
                      <a:pPr algn="ctr" fontAlgn="ctr"/>
                      <a:endParaRPr lang="en-US" sz="1000" b="0" i="0" u="none" strike="noStrike">
                        <a:solidFill>
                          <a:srgbClr val="000000"/>
                        </a:solidFill>
                        <a:effectLst/>
                        <a:latin typeface="Arial" panose="020B0604020202020204" pitchFamily="34" charset="0"/>
                      </a:endParaRPr>
                    </a:p>
                  </a:txBody>
                  <a:tcPr marL="9525" marR="9525" marT="9525" marB="0" anchor="ctr"/>
                </a:tc>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ctr" fontAlgn="ctr"/>
                      <a:r>
                        <a:rPr lang="en-US" sz="1000" u="none" strike="noStrike">
                          <a:effectLst/>
                        </a:rPr>
                        <a:t>28,900</a:t>
                      </a:r>
                      <a:endParaRPr lang="en-US" sz="1000" b="0" i="0" u="none" strike="noStrike">
                        <a:solidFill>
                          <a:srgbClr val="000000"/>
                        </a:solidFill>
                        <a:effectLst/>
                        <a:latin typeface="Arial" panose="020B0604020202020204" pitchFamily="34" charset="0"/>
                      </a:endParaRPr>
                    </a:p>
                  </a:txBody>
                  <a:tcPr marL="9525" marR="9525" marT="9525" marB="0" anchor="ctr"/>
                </a:tc>
                <a:tc>
                  <a:txBody>
                    <a:bodyPr/>
                    <a:lstStyle/>
                    <a:p>
                      <a:pPr algn="ctr" fontAlgn="ctr"/>
                      <a:endParaRPr lang="en-US" sz="1000" b="0" i="0" u="none" strike="noStrike">
                        <a:solidFill>
                          <a:srgbClr val="000000"/>
                        </a:solidFill>
                        <a:effectLst/>
                        <a:latin typeface="Arial" panose="020B0604020202020204" pitchFamily="34" charset="0"/>
                      </a:endParaRPr>
                    </a:p>
                  </a:txBody>
                  <a:tcPr marL="9525" marR="9525" marT="9525" marB="0" anchor="ctr"/>
                </a:tc>
                <a:tc gridSpan="4">
                  <a:txBody>
                    <a:bodyPr/>
                    <a:lstStyle/>
                    <a:p>
                      <a:pPr algn="l" fontAlgn="ctr"/>
                      <a:r>
                        <a:rPr lang="en-US" sz="1000" u="none" strike="noStrike">
                          <a:effectLst/>
                        </a:rPr>
                        <a:t>20 year event (West Consultants 2018)</a:t>
                      </a:r>
                      <a:endParaRPr lang="en-US" sz="1000" b="0" i="0" u="none" strike="noStrike">
                        <a:solidFill>
                          <a:srgbClr val="000000"/>
                        </a:solidFill>
                        <a:effectLst/>
                        <a:latin typeface="Arial" panose="020B0604020202020204" pitchFamily="34" charset="0"/>
                      </a:endParaRPr>
                    </a:p>
                  </a:txBody>
                  <a:tcPr marL="9525" marR="9525" marT="9525" marB="0" anchor="ct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1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1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10009"/>
                  </a:ext>
                </a:extLst>
              </a:tr>
              <a:tr h="256309">
                <a:tc>
                  <a:txBody>
                    <a:bodyPr/>
                    <a:lstStyle/>
                    <a:p>
                      <a:pPr algn="ctr" fontAlgn="ctr"/>
                      <a:endParaRPr lang="en-US" sz="1100" b="0" i="0" u="none" strike="noStrike">
                        <a:solidFill>
                          <a:srgbClr val="000000"/>
                        </a:solidFill>
                        <a:effectLst/>
                        <a:latin typeface="Arial" panose="020B0604020202020204" pitchFamily="34" charset="0"/>
                      </a:endParaRPr>
                    </a:p>
                  </a:txBody>
                  <a:tcPr marL="9525" marR="9525" marT="9525" marB="0" anchor="ctr"/>
                </a:tc>
                <a:tc>
                  <a:txBody>
                    <a:bodyPr/>
                    <a:lstStyle/>
                    <a:p>
                      <a:pPr algn="l" fontAlgn="b"/>
                      <a:endParaRPr lang="en-US" sz="1100" b="0" i="0" u="none" strike="noStrike">
                        <a:solidFill>
                          <a:srgbClr val="000000"/>
                        </a:solidFill>
                        <a:effectLst/>
                        <a:latin typeface="Arial" panose="020B0604020202020204" pitchFamily="34" charset="0"/>
                      </a:endParaRPr>
                    </a:p>
                  </a:txBody>
                  <a:tcPr marL="9525" marR="9525" marT="9525" marB="0" anchor="b"/>
                </a:tc>
                <a:tc>
                  <a:txBody>
                    <a:bodyPr/>
                    <a:lstStyle/>
                    <a:p>
                      <a:pPr algn="ctr" fontAlgn="ctr"/>
                      <a:r>
                        <a:rPr lang="en-US" sz="1000" u="none" strike="noStrike">
                          <a:effectLst/>
                        </a:rPr>
                        <a:t>44,000</a:t>
                      </a:r>
                      <a:endParaRPr lang="en-US" sz="1000" b="0" i="0" u="none" strike="noStrike">
                        <a:solidFill>
                          <a:srgbClr val="000000"/>
                        </a:solidFill>
                        <a:effectLst/>
                        <a:latin typeface="Arial" panose="020B0604020202020204" pitchFamily="34" charset="0"/>
                      </a:endParaRPr>
                    </a:p>
                  </a:txBody>
                  <a:tcPr marL="9525" marR="9525" marT="9525" marB="0" anchor="ctr"/>
                </a:tc>
                <a:tc>
                  <a:txBody>
                    <a:bodyPr/>
                    <a:lstStyle/>
                    <a:p>
                      <a:pPr algn="ctr" fontAlgn="ctr"/>
                      <a:endParaRPr lang="en-US" sz="1000" b="0" i="0" u="none" strike="noStrike">
                        <a:solidFill>
                          <a:srgbClr val="000000"/>
                        </a:solidFill>
                        <a:effectLst/>
                        <a:latin typeface="Arial" panose="020B0604020202020204" pitchFamily="34" charset="0"/>
                      </a:endParaRPr>
                    </a:p>
                  </a:txBody>
                  <a:tcPr marL="9525" marR="9525" marT="9525" marB="0" anchor="ctr"/>
                </a:tc>
                <a:tc gridSpan="2">
                  <a:txBody>
                    <a:bodyPr/>
                    <a:lstStyle/>
                    <a:p>
                      <a:pPr algn="l" fontAlgn="ctr"/>
                      <a:r>
                        <a:rPr lang="en-US" sz="1000" u="none" strike="noStrike">
                          <a:effectLst/>
                        </a:rPr>
                        <a:t>1993 Flood</a:t>
                      </a:r>
                      <a:endParaRPr lang="en-US" sz="1000" b="0" i="0" u="none" strike="noStrike">
                        <a:solidFill>
                          <a:srgbClr val="000000"/>
                        </a:solidFill>
                        <a:effectLst/>
                        <a:latin typeface="Arial" panose="020B0604020202020204" pitchFamily="34" charset="0"/>
                      </a:endParaRPr>
                    </a:p>
                  </a:txBody>
                  <a:tcPr marL="9525" marR="9525" marT="9525" marB="0" anchor="ctr"/>
                </a:tc>
                <a:tc hMerge="1">
                  <a:txBody>
                    <a:bodyPr/>
                    <a:lstStyle/>
                    <a:p>
                      <a:endParaRPr lang="en-US"/>
                    </a:p>
                  </a:txBody>
                  <a:tcPr/>
                </a:tc>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1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1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10010"/>
                  </a:ext>
                </a:extLst>
              </a:tr>
              <a:tr h="256309">
                <a:tc>
                  <a:txBody>
                    <a:bodyPr/>
                    <a:lstStyle/>
                    <a:p>
                      <a:pPr algn="ctr" fontAlgn="ctr"/>
                      <a:r>
                        <a:rPr lang="en-US" sz="1000" u="none" strike="noStrike">
                          <a:effectLst/>
                        </a:rPr>
                        <a:t>15.36</a:t>
                      </a:r>
                      <a:endParaRPr lang="en-US" sz="1000" b="0" i="0" u="none" strike="noStrike">
                        <a:solidFill>
                          <a:srgbClr val="000000"/>
                        </a:solidFill>
                        <a:effectLst/>
                        <a:latin typeface="Arial" panose="020B0604020202020204" pitchFamily="34" charset="0"/>
                      </a:endParaRPr>
                    </a:p>
                  </a:txBody>
                  <a:tcPr marL="9525" marR="9525" marT="9525" marB="0" anchor="ctr"/>
                </a:tc>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ctr" fontAlgn="ctr"/>
                      <a:r>
                        <a:rPr lang="en-US" sz="1000" u="none" strike="noStrike">
                          <a:effectLst/>
                        </a:rPr>
                        <a:t>47,600</a:t>
                      </a:r>
                      <a:endParaRPr lang="en-US" sz="1000" b="0" i="0" u="none" strike="noStrike">
                        <a:solidFill>
                          <a:srgbClr val="000000"/>
                        </a:solidFill>
                        <a:effectLst/>
                        <a:latin typeface="Arial" panose="020B0604020202020204" pitchFamily="34" charset="0"/>
                      </a:endParaRPr>
                    </a:p>
                  </a:txBody>
                  <a:tcPr marL="9525" marR="9525" marT="9525" marB="0" anchor="ctr"/>
                </a:tc>
                <a:tc>
                  <a:txBody>
                    <a:bodyPr/>
                    <a:lstStyle/>
                    <a:p>
                      <a:pPr algn="ctr" fontAlgn="ctr"/>
                      <a:endParaRPr lang="en-US" sz="1000" b="0" i="0" u="none" strike="noStrike">
                        <a:solidFill>
                          <a:srgbClr val="000000"/>
                        </a:solidFill>
                        <a:effectLst/>
                        <a:latin typeface="Arial" panose="020B0604020202020204" pitchFamily="34" charset="0"/>
                      </a:endParaRPr>
                    </a:p>
                  </a:txBody>
                  <a:tcPr marL="9525" marR="9525" marT="9525" marB="0" anchor="ctr"/>
                </a:tc>
                <a:tc gridSpan="4">
                  <a:txBody>
                    <a:bodyPr/>
                    <a:lstStyle/>
                    <a:p>
                      <a:pPr algn="l" fontAlgn="ctr"/>
                      <a:r>
                        <a:rPr lang="en-US" sz="1000" u="none" strike="noStrike">
                          <a:effectLst/>
                        </a:rPr>
                        <a:t>50 year event (West Consultants 2018)</a:t>
                      </a:r>
                      <a:endParaRPr lang="en-US" sz="1000" b="0" i="0" u="none" strike="noStrike">
                        <a:solidFill>
                          <a:srgbClr val="000000"/>
                        </a:solidFill>
                        <a:effectLst/>
                        <a:latin typeface="Arial" panose="020B0604020202020204" pitchFamily="34" charset="0"/>
                      </a:endParaRPr>
                    </a:p>
                  </a:txBody>
                  <a:tcPr marL="9525" marR="9525" marT="9525" marB="0" anchor="ct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1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1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10011"/>
                  </a:ext>
                </a:extLst>
              </a:tr>
              <a:tr h="256309">
                <a:tc>
                  <a:txBody>
                    <a:bodyPr/>
                    <a:lstStyle/>
                    <a:p>
                      <a:pPr algn="ctr" fontAlgn="ctr"/>
                      <a:r>
                        <a:rPr lang="en-US" sz="1000" u="none" strike="noStrike">
                          <a:effectLst/>
                        </a:rPr>
                        <a:t>23.84</a:t>
                      </a:r>
                      <a:endParaRPr lang="en-US" sz="1000" b="0" i="0" u="none" strike="noStrike">
                        <a:solidFill>
                          <a:srgbClr val="000000"/>
                        </a:solidFill>
                        <a:effectLst/>
                        <a:latin typeface="Arial" panose="020B0604020202020204" pitchFamily="34" charset="0"/>
                      </a:endParaRPr>
                    </a:p>
                  </a:txBody>
                  <a:tcPr marL="9525" marR="9525" marT="9525" marB="0" anchor="ctr"/>
                </a:tc>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ctr" fontAlgn="ctr"/>
                      <a:r>
                        <a:rPr lang="en-US" sz="1000" u="none" strike="noStrike">
                          <a:effectLst/>
                        </a:rPr>
                        <a:t>unk</a:t>
                      </a:r>
                      <a:endParaRPr lang="en-US" sz="1000" b="0" i="0" u="none" strike="noStrike">
                        <a:solidFill>
                          <a:srgbClr val="000000"/>
                        </a:solidFill>
                        <a:effectLst/>
                        <a:latin typeface="Arial" panose="020B0604020202020204" pitchFamily="34" charset="0"/>
                      </a:endParaRPr>
                    </a:p>
                  </a:txBody>
                  <a:tcPr marL="9525" marR="9525" marT="9525" marB="0" anchor="ctr"/>
                </a:tc>
                <a:tc>
                  <a:txBody>
                    <a:bodyPr/>
                    <a:lstStyle/>
                    <a:p>
                      <a:pPr algn="ctr" fontAlgn="ctr"/>
                      <a:endParaRPr lang="en-US" sz="1000" b="0" i="0" u="none" strike="noStrike">
                        <a:solidFill>
                          <a:srgbClr val="000000"/>
                        </a:solidFill>
                        <a:effectLst/>
                        <a:latin typeface="Arial" panose="020B0604020202020204" pitchFamily="34" charset="0"/>
                      </a:endParaRPr>
                    </a:p>
                  </a:txBody>
                  <a:tcPr marL="9525" marR="9525" marT="9525" marB="0" anchor="ctr"/>
                </a:tc>
                <a:tc gridSpan="4">
                  <a:txBody>
                    <a:bodyPr/>
                    <a:lstStyle/>
                    <a:p>
                      <a:pPr algn="l" fontAlgn="ctr"/>
                      <a:r>
                        <a:rPr lang="en-US" sz="1000" u="none" strike="noStrike">
                          <a:effectLst/>
                        </a:rPr>
                        <a:t>Water at low cord of Topomia Bridge</a:t>
                      </a:r>
                      <a:endParaRPr lang="en-US" sz="1000" b="0" i="0" u="none" strike="noStrike">
                        <a:solidFill>
                          <a:srgbClr val="000000"/>
                        </a:solidFill>
                        <a:effectLst/>
                        <a:latin typeface="Arial" panose="020B0604020202020204" pitchFamily="34" charset="0"/>
                      </a:endParaRPr>
                    </a:p>
                  </a:txBody>
                  <a:tcPr marL="9525" marR="9525" marT="9525" marB="0" anchor="ct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1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1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10012"/>
                  </a:ext>
                </a:extLst>
              </a:tr>
              <a:tr h="256309">
                <a:tc>
                  <a:txBody>
                    <a:bodyPr/>
                    <a:lstStyle/>
                    <a:p>
                      <a:pPr algn="ctr" fontAlgn="ctr"/>
                      <a:r>
                        <a:rPr lang="en-US" sz="1000" u="none" strike="noStrike">
                          <a:effectLst/>
                        </a:rPr>
                        <a:t>25.28</a:t>
                      </a:r>
                      <a:endParaRPr lang="en-US" sz="1000" b="0" i="0" u="none" strike="noStrike">
                        <a:solidFill>
                          <a:srgbClr val="000000"/>
                        </a:solidFill>
                        <a:effectLst/>
                        <a:latin typeface="Arial" panose="020B0604020202020204" pitchFamily="34" charset="0"/>
                      </a:endParaRPr>
                    </a:p>
                  </a:txBody>
                  <a:tcPr marL="9525" marR="9525" marT="9525" marB="0" anchor="ctr"/>
                </a:tc>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ctr" fontAlgn="ctr"/>
                      <a:r>
                        <a:rPr lang="en-US" sz="1000" u="none" strike="noStrike">
                          <a:effectLst/>
                        </a:rPr>
                        <a:t>unk</a:t>
                      </a:r>
                      <a:endParaRPr lang="en-US" sz="1000" b="0" i="0" u="none" strike="noStrike">
                        <a:solidFill>
                          <a:srgbClr val="000000"/>
                        </a:solidFill>
                        <a:effectLst/>
                        <a:latin typeface="Arial" panose="020B0604020202020204" pitchFamily="34" charset="0"/>
                      </a:endParaRPr>
                    </a:p>
                  </a:txBody>
                  <a:tcPr marL="9525" marR="9525" marT="9525" marB="0" anchor="ctr"/>
                </a:tc>
                <a:tc>
                  <a:txBody>
                    <a:bodyPr/>
                    <a:lstStyle/>
                    <a:p>
                      <a:pPr algn="ctr" fontAlgn="ctr"/>
                      <a:endParaRPr lang="en-US" sz="1000" b="0" i="0" u="none" strike="noStrike">
                        <a:solidFill>
                          <a:srgbClr val="000000"/>
                        </a:solidFill>
                        <a:effectLst/>
                        <a:latin typeface="Arial" panose="020B0604020202020204" pitchFamily="34" charset="0"/>
                      </a:endParaRPr>
                    </a:p>
                  </a:txBody>
                  <a:tcPr marL="9525" marR="9525" marT="9525" marB="0" anchor="ctr"/>
                </a:tc>
                <a:tc gridSpan="6">
                  <a:txBody>
                    <a:bodyPr/>
                    <a:lstStyle/>
                    <a:p>
                      <a:pPr algn="l" fontAlgn="ctr"/>
                      <a:r>
                        <a:rPr lang="en-US" sz="1000" u="none" strike="noStrike">
                          <a:effectLst/>
                        </a:rPr>
                        <a:t>Levee overtopped just downstream of the Topomia Bridge</a:t>
                      </a:r>
                      <a:endParaRPr lang="en-US" sz="1000" b="0" i="0" u="none" strike="noStrike">
                        <a:solidFill>
                          <a:srgbClr val="000000"/>
                        </a:solidFill>
                        <a:effectLst/>
                        <a:latin typeface="Arial" panose="020B0604020202020204" pitchFamily="34" charset="0"/>
                      </a:endParaRPr>
                    </a:p>
                  </a:txBody>
                  <a:tcPr marL="9525" marR="9525" marT="9525" marB="0" anchor="ct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1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1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10013"/>
                  </a:ext>
                </a:extLst>
              </a:tr>
              <a:tr h="256309">
                <a:tc>
                  <a:txBody>
                    <a:bodyPr/>
                    <a:lstStyle/>
                    <a:p>
                      <a:pPr algn="ctr" fontAlgn="ctr"/>
                      <a:r>
                        <a:rPr lang="en-US" sz="1000" u="none" strike="noStrike">
                          <a:effectLst/>
                        </a:rPr>
                        <a:t>30.1</a:t>
                      </a:r>
                      <a:endParaRPr lang="en-US" sz="1000" b="0" i="0" u="none" strike="noStrike">
                        <a:solidFill>
                          <a:srgbClr val="000000"/>
                        </a:solidFill>
                        <a:effectLst/>
                        <a:latin typeface="Arial" panose="020B0604020202020204" pitchFamily="34" charset="0"/>
                      </a:endParaRPr>
                    </a:p>
                  </a:txBody>
                  <a:tcPr marL="9525" marR="9525" marT="9525" marB="0" anchor="ctr"/>
                </a:tc>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ctr" fontAlgn="ctr"/>
                      <a:r>
                        <a:rPr lang="en-US" sz="1000" u="none" strike="noStrike">
                          <a:effectLst/>
                        </a:rPr>
                        <a:t>unk</a:t>
                      </a:r>
                      <a:endParaRPr lang="en-US" sz="1000" b="0" i="0" u="none" strike="noStrike">
                        <a:solidFill>
                          <a:srgbClr val="000000"/>
                        </a:solidFill>
                        <a:effectLst/>
                        <a:latin typeface="Arial" panose="020B0604020202020204" pitchFamily="34" charset="0"/>
                      </a:endParaRPr>
                    </a:p>
                  </a:txBody>
                  <a:tcPr marL="9525" marR="9525" marT="9525" marB="0" anchor="ctr"/>
                </a:tc>
                <a:tc>
                  <a:txBody>
                    <a:bodyPr/>
                    <a:lstStyle/>
                    <a:p>
                      <a:pPr algn="ctr" fontAlgn="ctr"/>
                      <a:endParaRPr lang="en-US" sz="1000" b="0" i="0" u="none" strike="noStrike">
                        <a:solidFill>
                          <a:srgbClr val="000000"/>
                        </a:solidFill>
                        <a:effectLst/>
                        <a:latin typeface="Arial" panose="020B0604020202020204" pitchFamily="34" charset="0"/>
                      </a:endParaRPr>
                    </a:p>
                  </a:txBody>
                  <a:tcPr marL="9525" marR="9525" marT="9525" marB="0" anchor="ctr"/>
                </a:tc>
                <a:tc gridSpan="3">
                  <a:txBody>
                    <a:bodyPr/>
                    <a:lstStyle/>
                    <a:p>
                      <a:pPr algn="l" fontAlgn="ctr"/>
                      <a:r>
                        <a:rPr lang="en-US" sz="1000" u="none" strike="noStrike">
                          <a:effectLst/>
                        </a:rPr>
                        <a:t>Topomia Bridge overtopped</a:t>
                      </a:r>
                      <a:endParaRPr lang="en-US" sz="1000" b="0" i="0" u="none" strike="noStrike">
                        <a:solidFill>
                          <a:srgbClr val="000000"/>
                        </a:solidFill>
                        <a:effectLst/>
                        <a:latin typeface="Arial" panose="020B0604020202020204" pitchFamily="34" charset="0"/>
                      </a:endParaRPr>
                    </a:p>
                  </a:txBody>
                  <a:tcPr marL="9525" marR="9525" marT="9525" marB="0" anchor="ctr"/>
                </a:tc>
                <a:tc hMerge="1">
                  <a:txBody>
                    <a:bodyPr/>
                    <a:lstStyle/>
                    <a:p>
                      <a:endParaRPr lang="en-US"/>
                    </a:p>
                  </a:txBody>
                  <a:tcPr/>
                </a:tc>
                <a:tc hMerge="1">
                  <a:txBody>
                    <a:bodyPr/>
                    <a:lstStyle/>
                    <a:p>
                      <a:endParaRPr lang="en-US"/>
                    </a:p>
                  </a:txBody>
                  <a:tcPr/>
                </a:tc>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1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1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10014"/>
                  </a:ext>
                </a:extLst>
              </a:tr>
              <a:tr h="256309">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US" sz="1000" u="none" strike="noStrike">
                          <a:effectLst/>
                        </a:rPr>
                        <a:t>63,400</a:t>
                      </a:r>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gridSpan="4">
                  <a:txBody>
                    <a:bodyPr/>
                    <a:lstStyle/>
                    <a:p>
                      <a:pPr algn="l" fontAlgn="ctr"/>
                      <a:r>
                        <a:rPr lang="en-US" sz="1000" u="none" strike="noStrike">
                          <a:effectLst/>
                        </a:rPr>
                        <a:t>100 year event (West Consultants 2018)</a:t>
                      </a:r>
                      <a:endParaRPr lang="en-US" sz="1000" b="0" i="0" u="none" strike="noStrike">
                        <a:solidFill>
                          <a:srgbClr val="000000"/>
                        </a:solidFill>
                        <a:effectLst/>
                        <a:latin typeface="Arial" panose="020B0604020202020204" pitchFamily="34" charset="0"/>
                      </a:endParaRPr>
                    </a:p>
                  </a:txBody>
                  <a:tcPr marL="9525" marR="9525" marT="9525" marB="0" anchor="ct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0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1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US" sz="1100" b="0" i="0" u="none" strike="noStrike" dirty="0">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10015"/>
                  </a:ext>
                </a:extLst>
              </a:tr>
            </a:tbl>
          </a:graphicData>
        </a:graphic>
      </p:graphicFrame>
    </p:spTree>
    <p:extLst>
      <p:ext uri="{BB962C8B-B14F-4D97-AF65-F5344CB8AC3E}">
        <p14:creationId xmlns:p14="http://schemas.microsoft.com/office/powerpoint/2010/main" val="29388409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8765" y="94523"/>
            <a:ext cx="8229600" cy="1143000"/>
          </a:xfrm>
        </p:spPr>
        <p:txBody>
          <a:bodyPr/>
          <a:lstStyle/>
          <a:p>
            <a:r>
              <a:rPr lang="en-US" dirty="0" smtClean="0"/>
              <a:t>USGS – Water Alert</a:t>
            </a:r>
            <a:endParaRPr lang="en-US" b="1" dirty="0"/>
          </a:p>
        </p:txBody>
      </p:sp>
      <p:sp>
        <p:nvSpPr>
          <p:cNvPr id="3" name="Rectangle 2"/>
          <p:cNvSpPr/>
          <p:nvPr/>
        </p:nvSpPr>
        <p:spPr>
          <a:xfrm>
            <a:off x="1210690" y="1564243"/>
            <a:ext cx="6805749" cy="2862322"/>
          </a:xfrm>
          <a:prstGeom prst="rect">
            <a:avLst/>
          </a:prstGeom>
        </p:spPr>
        <p:txBody>
          <a:bodyPr wrap="square">
            <a:spAutoFit/>
          </a:bodyPr>
          <a:lstStyle/>
          <a:p>
            <a:pPr marL="285750" indent="-285750">
              <a:buFont typeface="Arial" panose="020B0604020202020204" pitchFamily="34" charset="0"/>
              <a:buChar char="•"/>
            </a:pPr>
            <a:r>
              <a:rPr lang="en-US" sz="1800" dirty="0" smtClean="0"/>
              <a:t>U.S. Geological Survey Water Alert – </a:t>
            </a:r>
            <a:r>
              <a:rPr lang="en-US" sz="1800" dirty="0"/>
              <a:t>Mobile Alerting</a:t>
            </a:r>
          </a:p>
          <a:p>
            <a:pPr marL="742950" lvl="1" indent="-285750">
              <a:buFont typeface="Arial" panose="020B0604020202020204" pitchFamily="34" charset="0"/>
              <a:buChar char="•"/>
            </a:pPr>
            <a:r>
              <a:rPr lang="en-US" sz="1800" dirty="0" smtClean="0"/>
              <a:t>Web site used to set automatic text and or email alerts when particular USGS river flow stations exceed pre-set flow amounts.</a:t>
            </a:r>
            <a:endParaRPr lang="en-US" sz="1800" dirty="0"/>
          </a:p>
          <a:p>
            <a:pPr lvl="1"/>
            <a:endParaRPr lang="en-US" sz="1800" dirty="0"/>
          </a:p>
          <a:p>
            <a:pPr marL="742950" lvl="1" indent="-285750">
              <a:buFont typeface="Arial" panose="020B0604020202020204" pitchFamily="34" charset="0"/>
              <a:buChar char="•"/>
            </a:pPr>
            <a:r>
              <a:rPr lang="en-US" sz="1800" dirty="0">
                <a:hlinkClick r:id="rId3"/>
              </a:rPr>
              <a:t>http</a:t>
            </a:r>
            <a:r>
              <a:rPr lang="en-US" sz="1800" dirty="0" smtClean="0">
                <a:hlinkClick r:id="rId3"/>
              </a:rPr>
              <a:t>://water.usgs.gov/wateralert</a:t>
            </a:r>
            <a:endParaRPr lang="en-US" sz="1800" dirty="0"/>
          </a:p>
          <a:p>
            <a:pPr marL="285750" indent="-285750">
              <a:buFont typeface="Arial" panose="020B0604020202020204" pitchFamily="34" charset="0"/>
              <a:buChar char="•"/>
            </a:pPr>
            <a:endParaRPr lang="en-US" sz="1800" dirty="0"/>
          </a:p>
          <a:p>
            <a:pPr marL="742950" lvl="1" indent="-285750">
              <a:buFont typeface="Arial" panose="020B0604020202020204" pitchFamily="34" charset="0"/>
              <a:buChar char="•"/>
            </a:pPr>
            <a:r>
              <a:rPr lang="en-US" sz="1800" dirty="0"/>
              <a:t>Example Text Alerts</a:t>
            </a:r>
            <a:r>
              <a:rPr lang="en-US" sz="1800" dirty="0" smtClean="0"/>
              <a:t>:</a:t>
            </a:r>
          </a:p>
          <a:p>
            <a:pPr marL="1200150" lvl="2" indent="-285750">
              <a:buFont typeface="Arial" panose="020B0604020202020204" pitchFamily="34" charset="0"/>
              <a:buChar char="•"/>
            </a:pPr>
            <a:r>
              <a:rPr lang="en-US" sz="1600" dirty="0" smtClean="0"/>
              <a:t>11046000 Santa Margarita River at </a:t>
            </a:r>
            <a:r>
              <a:rPr lang="en-US" sz="1600" dirty="0" err="1" smtClean="0"/>
              <a:t>Ysidora</a:t>
            </a:r>
            <a:r>
              <a:rPr lang="en-US" sz="1600" dirty="0" smtClean="0"/>
              <a:t> streamflow exceeded 1000 </a:t>
            </a:r>
            <a:r>
              <a:rPr lang="en-US" sz="1600" dirty="0" err="1" smtClean="0"/>
              <a:t>cfs</a:t>
            </a:r>
            <a:r>
              <a:rPr lang="en-US" sz="1600" dirty="0" smtClean="0"/>
              <a:t> 2018-10-05 at 12:15 PDT</a:t>
            </a:r>
            <a:endParaRPr lang="en-US" sz="1600" dirty="0"/>
          </a:p>
        </p:txBody>
      </p:sp>
    </p:spTree>
    <p:extLst>
      <p:ext uri="{BB962C8B-B14F-4D97-AF65-F5344CB8AC3E}">
        <p14:creationId xmlns:p14="http://schemas.microsoft.com/office/powerpoint/2010/main" val="36500961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8765" y="94523"/>
            <a:ext cx="8229600" cy="1143000"/>
          </a:xfrm>
        </p:spPr>
        <p:txBody>
          <a:bodyPr/>
          <a:lstStyle/>
          <a:p>
            <a:r>
              <a:rPr lang="en-US" dirty="0" smtClean="0"/>
              <a:t>USGS – Water Alert</a:t>
            </a:r>
            <a:endParaRPr lang="en-US" b="1" dirty="0"/>
          </a:p>
        </p:txBody>
      </p:sp>
      <p:pic>
        <p:nvPicPr>
          <p:cNvPr id="4" name="Picture 3"/>
          <p:cNvPicPr>
            <a:picLocks noChangeAspect="1"/>
          </p:cNvPicPr>
          <p:nvPr/>
        </p:nvPicPr>
        <p:blipFill>
          <a:blip r:embed="rId3"/>
          <a:stretch>
            <a:fillRect/>
          </a:stretch>
        </p:blipFill>
        <p:spPr>
          <a:xfrm>
            <a:off x="1344757" y="1601496"/>
            <a:ext cx="6537615" cy="4388653"/>
          </a:xfrm>
          <a:prstGeom prst="rect">
            <a:avLst/>
          </a:prstGeom>
        </p:spPr>
      </p:pic>
    </p:spTree>
    <p:extLst>
      <p:ext uri="{BB962C8B-B14F-4D97-AF65-F5344CB8AC3E}">
        <p14:creationId xmlns:p14="http://schemas.microsoft.com/office/powerpoint/2010/main" val="38129739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8765" y="94522"/>
            <a:ext cx="8229600" cy="1229299"/>
          </a:xfrm>
        </p:spPr>
        <p:txBody>
          <a:bodyPr>
            <a:normAutofit/>
          </a:bodyPr>
          <a:lstStyle/>
          <a:p>
            <a:r>
              <a:rPr lang="en-US" b="1" dirty="0" smtClean="0"/>
              <a:t>When Flooded </a:t>
            </a:r>
            <a:br>
              <a:rPr lang="en-US" b="1" dirty="0" smtClean="0"/>
            </a:br>
            <a:r>
              <a:rPr lang="en-US" b="1" dirty="0" smtClean="0"/>
              <a:t>Turn Around Don’t Drown</a:t>
            </a:r>
            <a:endParaRPr lang="en-US" b="1" dirty="0"/>
          </a:p>
        </p:txBody>
      </p:sp>
      <p:pic>
        <p:nvPicPr>
          <p:cNvPr id="3" name="Picture 2"/>
          <p:cNvPicPr>
            <a:picLocks noChangeAspect="1"/>
          </p:cNvPicPr>
          <p:nvPr/>
        </p:nvPicPr>
        <p:blipFill>
          <a:blip r:embed="rId3"/>
          <a:stretch>
            <a:fillRect/>
          </a:stretch>
        </p:blipFill>
        <p:spPr>
          <a:xfrm>
            <a:off x="1336189" y="1669774"/>
            <a:ext cx="6554751" cy="4357913"/>
          </a:xfrm>
          <a:prstGeom prst="rect">
            <a:avLst/>
          </a:prstGeom>
        </p:spPr>
      </p:pic>
      <p:sp>
        <p:nvSpPr>
          <p:cNvPr id="5" name="TextBox 4"/>
          <p:cNvSpPr txBox="1"/>
          <p:nvPr/>
        </p:nvSpPr>
        <p:spPr>
          <a:xfrm>
            <a:off x="1336189" y="6373640"/>
            <a:ext cx="8478087" cy="276999"/>
          </a:xfrm>
          <a:prstGeom prst="rect">
            <a:avLst/>
          </a:prstGeom>
          <a:noFill/>
        </p:spPr>
        <p:txBody>
          <a:bodyPr wrap="square" rtlCol="0">
            <a:spAutoFit/>
          </a:bodyPr>
          <a:lstStyle/>
          <a:p>
            <a:r>
              <a:rPr lang="en-US" sz="1200" dirty="0" smtClean="0">
                <a:latin typeface="+mn-lt"/>
              </a:rPr>
              <a:t>Dan Bartu – Water Resources Division - 760-725-3781 - Daniel.Bartu@usmc.mil</a:t>
            </a:r>
          </a:p>
        </p:txBody>
      </p:sp>
    </p:spTree>
    <p:extLst>
      <p:ext uri="{BB962C8B-B14F-4D97-AF65-F5344CB8AC3E}">
        <p14:creationId xmlns:p14="http://schemas.microsoft.com/office/powerpoint/2010/main" val="1051853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 name="flood ttx video">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2631687" y="1442224"/>
            <a:ext cx="3947533" cy="4683939"/>
          </a:xfrm>
        </p:spPr>
      </p:pic>
      <p:sp>
        <p:nvSpPr>
          <p:cNvPr id="4" name="Slide Number Placeholder 3"/>
          <p:cNvSpPr>
            <a:spLocks noGrp="1"/>
          </p:cNvSpPr>
          <p:nvPr>
            <p:ph type="sldNum" sz="quarter" idx="11"/>
          </p:nvPr>
        </p:nvSpPr>
        <p:spPr/>
        <p:txBody>
          <a:bodyPr/>
          <a:lstStyle/>
          <a:p>
            <a:pPr>
              <a:defRPr/>
            </a:pPr>
            <a:fld id="{72851136-2DFF-9843-BF58-DCCF4C9E80C2}" type="slidenum">
              <a:rPr lang="en-US" smtClean="0"/>
              <a:pPr>
                <a:defRPr/>
              </a:pPr>
              <a:t>36</a:t>
            </a:fld>
            <a:endParaRPr lang="en-US" dirty="0"/>
          </a:p>
        </p:txBody>
      </p:sp>
    </p:spTree>
    <p:extLst>
      <p:ext uri="{BB962C8B-B14F-4D97-AF65-F5344CB8AC3E}">
        <p14:creationId xmlns:p14="http://schemas.microsoft.com/office/powerpoint/2010/main" val="3668513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Scene Setter</a:t>
            </a:r>
          </a:p>
        </p:txBody>
      </p:sp>
      <p:sp>
        <p:nvSpPr>
          <p:cNvPr id="6" name="Content Placeholder 5"/>
          <p:cNvSpPr>
            <a:spLocks noGrp="1"/>
          </p:cNvSpPr>
          <p:nvPr>
            <p:ph idx="1"/>
          </p:nvPr>
        </p:nvSpPr>
        <p:spPr/>
        <p:txBody>
          <a:bodyPr/>
          <a:lstStyle/>
          <a:p>
            <a:r>
              <a:rPr lang="en-US" dirty="0"/>
              <a:t>After receiving several winter storms throughout November and December </a:t>
            </a:r>
            <a:r>
              <a:rPr lang="en-US" dirty="0" smtClean="0"/>
              <a:t>2019, </a:t>
            </a:r>
            <a:r>
              <a:rPr lang="en-US" dirty="0"/>
              <a:t>Southern California reservoirs and snowpacks exceed historical averages after years of drought. A large storm occurred on January 16-18 with high quantities of rain and minor flooding was noted within the Temecula and Murrieta creeks. </a:t>
            </a:r>
          </a:p>
        </p:txBody>
      </p:sp>
      <p:sp>
        <p:nvSpPr>
          <p:cNvPr id="4" name="Slide Number Placeholder 3"/>
          <p:cNvSpPr>
            <a:spLocks noGrp="1"/>
          </p:cNvSpPr>
          <p:nvPr>
            <p:ph type="sldNum" sz="quarter" idx="11"/>
          </p:nvPr>
        </p:nvSpPr>
        <p:spPr/>
        <p:txBody>
          <a:bodyPr/>
          <a:lstStyle/>
          <a:p>
            <a:pPr>
              <a:defRPr/>
            </a:pPr>
            <a:fld id="{D2E02758-D101-5C45-A0CA-B031B7764719}" type="slidenum">
              <a:rPr lang="en-US" smtClean="0"/>
              <a:pPr>
                <a:defRPr/>
              </a:pPr>
              <a:t>37</a:t>
            </a:fld>
            <a:endParaRPr lang="en-US"/>
          </a:p>
        </p:txBody>
      </p:sp>
    </p:spTree>
    <p:extLst>
      <p:ext uri="{BB962C8B-B14F-4D97-AF65-F5344CB8AC3E}">
        <p14:creationId xmlns:p14="http://schemas.microsoft.com/office/powerpoint/2010/main" val="24969489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Scene Setter</a:t>
            </a:r>
          </a:p>
        </p:txBody>
      </p:sp>
      <p:sp>
        <p:nvSpPr>
          <p:cNvPr id="3" name="Content Placeholder 2"/>
          <p:cNvSpPr>
            <a:spLocks noGrp="1"/>
          </p:cNvSpPr>
          <p:nvPr>
            <p:ph idx="1"/>
          </p:nvPr>
        </p:nvSpPr>
        <p:spPr>
          <a:xfrm>
            <a:off x="4496844" y="1600200"/>
            <a:ext cx="4647156" cy="4525963"/>
          </a:xfrm>
        </p:spPr>
        <p:txBody>
          <a:bodyPr/>
          <a:lstStyle/>
          <a:p>
            <a:r>
              <a:rPr lang="en-US" dirty="0"/>
              <a:t>A large storm is predicted January 31-February 3 which is expected to produce a large amount of rain in a short period of time. The NWS Storm Prediction Center has issued a Winter Storm Warning for Southern California Counties including a Flash Flood Watch for San Diego and Riverside Counties. </a:t>
            </a:r>
          </a:p>
        </p:txBody>
      </p:sp>
      <p:sp>
        <p:nvSpPr>
          <p:cNvPr id="4" name="Slide Number Placeholder 3"/>
          <p:cNvSpPr>
            <a:spLocks noGrp="1"/>
          </p:cNvSpPr>
          <p:nvPr>
            <p:ph type="sldNum" sz="quarter" idx="11"/>
          </p:nvPr>
        </p:nvSpPr>
        <p:spPr/>
        <p:txBody>
          <a:bodyPr/>
          <a:lstStyle/>
          <a:p>
            <a:pPr>
              <a:defRPr/>
            </a:pPr>
            <a:fld id="{72851136-2DFF-9843-BF58-DCCF4C9E80C2}" type="slidenum">
              <a:rPr lang="en-US" smtClean="0"/>
              <a:pPr>
                <a:defRPr/>
              </a:pPr>
              <a:t>38</a:t>
            </a:fld>
            <a:endParaRPr lang="en-US" dirty="0"/>
          </a:p>
        </p:txBody>
      </p:sp>
      <p:pic>
        <p:nvPicPr>
          <p:cNvPr id="5" name="Picture 4">
            <a:extLst>
              <a:ext uri="{FF2B5EF4-FFF2-40B4-BE49-F238E27FC236}">
                <a16:creationId xmlns:a16="http://schemas.microsoft.com/office/drawing/2014/main" id="{1F3F998A-EF67-4941-A228-8F9875933ACC}"/>
              </a:ext>
            </a:extLst>
          </p:cNvPr>
          <p:cNvPicPr>
            <a:picLocks noChangeAspect="1"/>
          </p:cNvPicPr>
          <p:nvPr/>
        </p:nvPicPr>
        <p:blipFill>
          <a:blip r:embed="rId3"/>
          <a:stretch>
            <a:fillRect/>
          </a:stretch>
        </p:blipFill>
        <p:spPr>
          <a:xfrm>
            <a:off x="93749" y="2304789"/>
            <a:ext cx="4278838" cy="3174622"/>
          </a:xfrm>
          <a:prstGeom prst="rect">
            <a:avLst/>
          </a:prstGeom>
        </p:spPr>
      </p:pic>
    </p:spTree>
    <p:extLst>
      <p:ext uri="{BB962C8B-B14F-4D97-AF65-F5344CB8AC3E}">
        <p14:creationId xmlns:p14="http://schemas.microsoft.com/office/powerpoint/2010/main" val="33558773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Current Status</a:t>
            </a:r>
          </a:p>
        </p:txBody>
      </p:sp>
      <p:sp>
        <p:nvSpPr>
          <p:cNvPr id="3" name="Content Placeholder 2"/>
          <p:cNvSpPr>
            <a:spLocks noGrp="1"/>
          </p:cNvSpPr>
          <p:nvPr>
            <p:ph idx="1"/>
          </p:nvPr>
        </p:nvSpPr>
        <p:spPr>
          <a:xfrm>
            <a:off x="180754" y="1571540"/>
            <a:ext cx="7559749" cy="4525963"/>
          </a:xfrm>
        </p:spPr>
        <p:txBody>
          <a:bodyPr/>
          <a:lstStyle/>
          <a:p>
            <a:pPr marL="0" indent="0">
              <a:buNone/>
            </a:pPr>
            <a:r>
              <a:rPr lang="en-US" sz="2000" u="sng" dirty="0"/>
              <a:t>0900 January 31, </a:t>
            </a:r>
            <a:r>
              <a:rPr lang="en-US" sz="2000" u="sng" dirty="0" smtClean="0"/>
              <a:t>2019</a:t>
            </a:r>
            <a:endParaRPr lang="en-US" sz="2000" u="sng" dirty="0"/>
          </a:p>
          <a:p>
            <a:r>
              <a:rPr lang="en-US" sz="1600" dirty="0"/>
              <a:t>The storm makes landfall along the central and southern California coast. High winds and pounding surf close beaches and snarl traffic. Sporadic power outages result from fallen trees and downed power lines. Fire and police make numerous rescues from trapped cars in flooded areas as well as in the surf. San Diego International Airport (Lindbergh Field) and other regional airports report delays, closures and cancelled flights.</a:t>
            </a:r>
          </a:p>
          <a:p>
            <a:endParaRPr lang="en-US" sz="1000" b="0" dirty="0"/>
          </a:p>
        </p:txBody>
      </p:sp>
      <p:sp>
        <p:nvSpPr>
          <p:cNvPr id="4" name="Slide Number Placeholder 3"/>
          <p:cNvSpPr>
            <a:spLocks noGrp="1"/>
          </p:cNvSpPr>
          <p:nvPr>
            <p:ph type="sldNum" sz="quarter" idx="11"/>
          </p:nvPr>
        </p:nvSpPr>
        <p:spPr/>
        <p:txBody>
          <a:bodyPr/>
          <a:lstStyle/>
          <a:p>
            <a:pPr>
              <a:defRPr/>
            </a:pPr>
            <a:fld id="{72851136-2DFF-9843-BF58-DCCF4C9E80C2}" type="slidenum">
              <a:rPr lang="en-US" smtClean="0"/>
              <a:pPr>
                <a:defRPr/>
              </a:pPr>
              <a:t>39</a:t>
            </a:fld>
            <a:endParaRPr lang="en-US" dirty="0"/>
          </a:p>
        </p:txBody>
      </p:sp>
      <p:pic>
        <p:nvPicPr>
          <p:cNvPr id="11266" name="Picture 2" descr="http://stateimpact.npr.org/pennsylvania/files/2012/10/sandy-power-2-620x413.jp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2899496" y="3670407"/>
            <a:ext cx="3643582" cy="24270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35722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Current Status</a:t>
            </a:r>
          </a:p>
        </p:txBody>
      </p:sp>
      <p:sp>
        <p:nvSpPr>
          <p:cNvPr id="4" name="Slide Number Placeholder 3"/>
          <p:cNvSpPr>
            <a:spLocks noGrp="1"/>
          </p:cNvSpPr>
          <p:nvPr>
            <p:ph type="sldNum" sz="quarter" idx="11"/>
          </p:nvPr>
        </p:nvSpPr>
        <p:spPr/>
        <p:txBody>
          <a:bodyPr/>
          <a:lstStyle/>
          <a:p>
            <a:pPr>
              <a:defRPr/>
            </a:pPr>
            <a:fld id="{72851136-2DFF-9843-BF58-DCCF4C9E80C2}" type="slidenum">
              <a:rPr lang="en-US" smtClean="0"/>
              <a:pPr>
                <a:defRPr/>
              </a:pPr>
              <a:t>40</a:t>
            </a:fld>
            <a:endParaRPr lang="en-US" dirty="0"/>
          </a:p>
        </p:txBody>
      </p:sp>
      <p:sp>
        <p:nvSpPr>
          <p:cNvPr id="7" name="Content Placeholder 2">
            <a:extLst>
              <a:ext uri="{FF2B5EF4-FFF2-40B4-BE49-F238E27FC236}">
                <a16:creationId xmlns:a16="http://schemas.microsoft.com/office/drawing/2014/main" id="{B8CF1B20-E5C9-4CF4-89FF-195C69119410}"/>
              </a:ext>
            </a:extLst>
          </p:cNvPr>
          <p:cNvSpPr txBox="1">
            <a:spLocks/>
          </p:cNvSpPr>
          <p:nvPr/>
        </p:nvSpPr>
        <p:spPr>
          <a:xfrm>
            <a:off x="180753" y="1571540"/>
            <a:ext cx="3840101" cy="5691098"/>
          </a:xfrm>
          <a:prstGeom prst="rect">
            <a:avLst/>
          </a:prstGeom>
        </p:spPr>
        <p:txBody>
          <a:bodyPr vert="horz"/>
          <a:lstStyle>
            <a:lvl1pPr marL="228600" indent="-228600" algn="l" rtl="0" eaLnBrk="0" fontAlgn="base" hangingPunct="0">
              <a:spcBef>
                <a:spcPct val="20000"/>
              </a:spcBef>
              <a:spcAft>
                <a:spcPct val="0"/>
              </a:spcAft>
              <a:buClr>
                <a:schemeClr val="tx2"/>
              </a:buClr>
              <a:buSzPct val="100000"/>
              <a:buFont typeface="Wingdings" charset="2"/>
              <a:buChar char="§"/>
              <a:defRPr sz="2400" b="1">
                <a:solidFill>
                  <a:schemeClr val="tx1"/>
                </a:solidFill>
                <a:latin typeface="+mn-lt"/>
                <a:ea typeface="+mn-ea"/>
                <a:cs typeface="ＭＳ Ｐゴシック" charset="0"/>
              </a:defRPr>
            </a:lvl1pPr>
            <a:lvl2pPr marL="571500" indent="-228600" algn="l" rtl="0" eaLnBrk="0" fontAlgn="base" hangingPunct="0">
              <a:spcBef>
                <a:spcPct val="20000"/>
              </a:spcBef>
              <a:spcAft>
                <a:spcPct val="0"/>
              </a:spcAft>
              <a:buClr>
                <a:schemeClr val="tx2"/>
              </a:buClr>
              <a:buSzPct val="100000"/>
              <a:buChar char="–"/>
              <a:defRPr sz="2000" b="1">
                <a:solidFill>
                  <a:schemeClr val="tx1"/>
                </a:solidFill>
                <a:latin typeface="+mn-lt"/>
                <a:ea typeface="+mn-ea"/>
              </a:defRPr>
            </a:lvl2pPr>
            <a:lvl3pPr marL="914400" indent="-228600" algn="l" rtl="0" eaLnBrk="0" fontAlgn="base" hangingPunct="0">
              <a:spcBef>
                <a:spcPct val="20000"/>
              </a:spcBef>
              <a:spcAft>
                <a:spcPct val="0"/>
              </a:spcAft>
              <a:buClr>
                <a:schemeClr val="tx2"/>
              </a:buClr>
              <a:buSzPct val="100000"/>
              <a:buFont typeface="Wingdings" charset="2"/>
              <a:buChar char="§"/>
              <a:defRPr b="1">
                <a:solidFill>
                  <a:schemeClr val="tx1"/>
                </a:solidFill>
                <a:latin typeface="+mn-lt"/>
                <a:ea typeface="+mn-ea"/>
              </a:defRPr>
            </a:lvl3pPr>
            <a:lvl4pPr marL="1257300" indent="-228600" algn="l" rtl="0" eaLnBrk="0" fontAlgn="base" hangingPunct="0">
              <a:spcBef>
                <a:spcPct val="20000"/>
              </a:spcBef>
              <a:spcAft>
                <a:spcPct val="0"/>
              </a:spcAft>
              <a:buClr>
                <a:schemeClr val="tx2"/>
              </a:buClr>
              <a:buSzPct val="100000"/>
              <a:buChar char="–"/>
              <a:defRPr sz="1600" b="1">
                <a:solidFill>
                  <a:schemeClr val="tx1"/>
                </a:solidFill>
                <a:latin typeface="+mn-lt"/>
                <a:ea typeface="+mn-ea"/>
              </a:defRPr>
            </a:lvl4pPr>
            <a:lvl5pPr marL="1549400" indent="-177800" algn="l" rtl="0" eaLnBrk="0" fontAlgn="base" hangingPunct="0">
              <a:spcBef>
                <a:spcPct val="20000"/>
              </a:spcBef>
              <a:spcAft>
                <a:spcPct val="0"/>
              </a:spcAft>
              <a:buClr>
                <a:schemeClr val="tx2"/>
              </a:buClr>
              <a:buSzPct val="100000"/>
              <a:buFont typeface="Wingdings" charset="2"/>
              <a:buChar char="§"/>
              <a:defRPr sz="1600" b="1">
                <a:solidFill>
                  <a:schemeClr val="tx1"/>
                </a:solidFill>
                <a:latin typeface="+mn-lt"/>
                <a:ea typeface="+mn-ea"/>
              </a:defRPr>
            </a:lvl5pPr>
            <a:lvl6pPr marL="2006600" indent="-177800" algn="l" rtl="0" eaLnBrk="0" fontAlgn="base" hangingPunct="0">
              <a:spcBef>
                <a:spcPct val="20000"/>
              </a:spcBef>
              <a:spcAft>
                <a:spcPct val="0"/>
              </a:spcAft>
              <a:buSzPct val="100000"/>
              <a:buChar char="•"/>
              <a:defRPr sz="1600" b="1">
                <a:solidFill>
                  <a:schemeClr val="tx1"/>
                </a:solidFill>
                <a:latin typeface="+mn-lt"/>
                <a:ea typeface="+mn-ea"/>
              </a:defRPr>
            </a:lvl6pPr>
            <a:lvl7pPr marL="2463800" indent="-177800" algn="l" rtl="0" eaLnBrk="0" fontAlgn="base" hangingPunct="0">
              <a:spcBef>
                <a:spcPct val="20000"/>
              </a:spcBef>
              <a:spcAft>
                <a:spcPct val="0"/>
              </a:spcAft>
              <a:buSzPct val="100000"/>
              <a:buChar char="•"/>
              <a:defRPr sz="1600" b="1">
                <a:solidFill>
                  <a:schemeClr val="tx1"/>
                </a:solidFill>
                <a:latin typeface="+mn-lt"/>
                <a:ea typeface="+mn-ea"/>
              </a:defRPr>
            </a:lvl7pPr>
            <a:lvl8pPr marL="2921000" indent="-177800" algn="l" rtl="0" eaLnBrk="0" fontAlgn="base" hangingPunct="0">
              <a:spcBef>
                <a:spcPct val="20000"/>
              </a:spcBef>
              <a:spcAft>
                <a:spcPct val="0"/>
              </a:spcAft>
              <a:buSzPct val="100000"/>
              <a:buChar char="•"/>
              <a:defRPr sz="1600" b="1">
                <a:solidFill>
                  <a:schemeClr val="tx1"/>
                </a:solidFill>
                <a:latin typeface="+mn-lt"/>
                <a:ea typeface="+mn-ea"/>
              </a:defRPr>
            </a:lvl8pPr>
            <a:lvl9pPr marL="3378200" indent="-177800" algn="l" rtl="0" eaLnBrk="0" fontAlgn="base" hangingPunct="0">
              <a:spcBef>
                <a:spcPct val="20000"/>
              </a:spcBef>
              <a:spcAft>
                <a:spcPct val="0"/>
              </a:spcAft>
              <a:buSzPct val="100000"/>
              <a:buChar char="•"/>
              <a:defRPr sz="1600" b="1">
                <a:solidFill>
                  <a:schemeClr val="tx1"/>
                </a:solidFill>
                <a:latin typeface="+mn-lt"/>
                <a:ea typeface="+mn-ea"/>
              </a:defRPr>
            </a:lvl9pPr>
          </a:lstStyle>
          <a:p>
            <a:r>
              <a:rPr lang="en-US" sz="1600" kern="0" dirty="0"/>
              <a:t>The City of Temecula and surrounding communities within Riverside County are receiving high quantities of rain and flooding has been noted within the Temecula and Murrieta creeks. The Santa Margarita at Camp Pendleton has water rising in the river basin and large quantities of rain is falling in the hills surrounding NWS Fallbrook and Case Springs.</a:t>
            </a:r>
          </a:p>
          <a:p>
            <a:r>
              <a:rPr lang="en-US" sz="1600" kern="0" dirty="0"/>
              <a:t>The EOC has stood up a partial activation and has announced to Area Commands that the installation is at Flood Alert Condition II. </a:t>
            </a:r>
          </a:p>
        </p:txBody>
      </p:sp>
      <p:pic>
        <p:nvPicPr>
          <p:cNvPr id="6" name="Content Placeholder 5">
            <a:extLst>
              <a:ext uri="{FF2B5EF4-FFF2-40B4-BE49-F238E27FC236}">
                <a16:creationId xmlns:a16="http://schemas.microsoft.com/office/drawing/2014/main" id="{8D4E9B0C-F6A3-4369-89A5-E946909F101F}"/>
              </a:ext>
            </a:extLst>
          </p:cNvPr>
          <p:cNvPicPr>
            <a:picLocks noGrp="1" noChangeAspect="1"/>
          </p:cNvPicPr>
          <p:nvPr>
            <p:ph idx="1"/>
          </p:nvPr>
        </p:nvPicPr>
        <p:blipFill rotWithShape="1">
          <a:blip r:embed="rId3"/>
          <a:srcRect b="2710"/>
          <a:stretch/>
        </p:blipFill>
        <p:spPr>
          <a:xfrm>
            <a:off x="4115445" y="1684360"/>
            <a:ext cx="4901561" cy="4403290"/>
          </a:xfrm>
          <a:prstGeom prst="rect">
            <a:avLst/>
          </a:prstGeom>
        </p:spPr>
      </p:pic>
    </p:spTree>
    <p:extLst>
      <p:ext uri="{BB962C8B-B14F-4D97-AF65-F5344CB8AC3E}">
        <p14:creationId xmlns:p14="http://schemas.microsoft.com/office/powerpoint/2010/main" val="37962800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2313" y="3725862"/>
            <a:ext cx="7772400" cy="1362075"/>
          </a:xfrm>
        </p:spPr>
        <p:txBody>
          <a:bodyPr/>
          <a:lstStyle/>
          <a:p>
            <a:r>
              <a:rPr lang="en-US" dirty="0">
                <a:solidFill>
                  <a:schemeClr val="tx1"/>
                </a:solidFill>
              </a:rPr>
              <a:t>Module 2 – Santa Margarita River basin flooding</a:t>
            </a:r>
          </a:p>
        </p:txBody>
      </p:sp>
      <p:sp>
        <p:nvSpPr>
          <p:cNvPr id="4" name="Slide Number Placeholder 3"/>
          <p:cNvSpPr>
            <a:spLocks noGrp="1"/>
          </p:cNvSpPr>
          <p:nvPr>
            <p:ph type="sldNum" sz="quarter" idx="11"/>
          </p:nvPr>
        </p:nvSpPr>
        <p:spPr/>
        <p:txBody>
          <a:bodyPr/>
          <a:lstStyle/>
          <a:p>
            <a:pPr>
              <a:defRPr/>
            </a:pPr>
            <a:fld id="{D2E02758-D101-5C45-A0CA-B031B7764719}" type="slidenum">
              <a:rPr lang="en-US" smtClean="0"/>
              <a:pPr>
                <a:defRPr/>
              </a:pPr>
              <a:t>41</a:t>
            </a:fld>
            <a:endParaRPr lang="en-US"/>
          </a:p>
        </p:txBody>
      </p:sp>
    </p:spTree>
    <p:extLst>
      <p:ext uri="{BB962C8B-B14F-4D97-AF65-F5344CB8AC3E}">
        <p14:creationId xmlns:p14="http://schemas.microsoft.com/office/powerpoint/2010/main" val="9165750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Significant Events</a:t>
            </a:r>
          </a:p>
        </p:txBody>
      </p:sp>
      <p:sp>
        <p:nvSpPr>
          <p:cNvPr id="3" name="Content Placeholder 2"/>
          <p:cNvSpPr>
            <a:spLocks noGrp="1"/>
          </p:cNvSpPr>
          <p:nvPr>
            <p:ph idx="1"/>
          </p:nvPr>
        </p:nvSpPr>
        <p:spPr>
          <a:xfrm>
            <a:off x="408038" y="1492045"/>
            <a:ext cx="8084609" cy="4525963"/>
          </a:xfrm>
        </p:spPr>
        <p:txBody>
          <a:bodyPr/>
          <a:lstStyle/>
          <a:p>
            <a:r>
              <a:rPr lang="en-US" dirty="0"/>
              <a:t>0900 January 31</a:t>
            </a:r>
          </a:p>
          <a:p>
            <a:pPr lvl="1"/>
            <a:r>
              <a:rPr lang="en-US" dirty="0"/>
              <a:t> Storm began in Temecula, CA</a:t>
            </a:r>
          </a:p>
          <a:p>
            <a:r>
              <a:rPr lang="en-US" dirty="0"/>
              <a:t>1400 January 31</a:t>
            </a:r>
          </a:p>
          <a:p>
            <a:pPr lvl="1"/>
            <a:r>
              <a:rPr lang="en-US" dirty="0"/>
              <a:t> Stream flow is being maintained </a:t>
            </a:r>
          </a:p>
          <a:p>
            <a:pPr marL="342900" lvl="1" indent="0">
              <a:buNone/>
            </a:pPr>
            <a:r>
              <a:rPr lang="en-US" dirty="0"/>
              <a:t>within the Santa Margarita River basin</a:t>
            </a:r>
          </a:p>
          <a:p>
            <a:r>
              <a:rPr lang="en-US" dirty="0"/>
              <a:t>1730 January 31</a:t>
            </a:r>
          </a:p>
          <a:p>
            <a:pPr lvl="1"/>
            <a:r>
              <a:rPr lang="en-US" dirty="0"/>
              <a:t> MCIWEST-MCB CAMPEN conducted a partial EOC activation to monitor flood status overnight</a:t>
            </a:r>
          </a:p>
          <a:p>
            <a:r>
              <a:rPr lang="en-US" dirty="0"/>
              <a:t>2000 January 31</a:t>
            </a:r>
          </a:p>
          <a:p>
            <a:pPr lvl="1"/>
            <a:r>
              <a:rPr lang="en-US" dirty="0"/>
              <a:t> Santa Margarita River at 5-year flood inundation and is cresting outside of the river bank</a:t>
            </a:r>
          </a:p>
          <a:p>
            <a:pPr lvl="1"/>
            <a:endParaRPr lang="en-US" dirty="0"/>
          </a:p>
        </p:txBody>
      </p:sp>
      <p:sp>
        <p:nvSpPr>
          <p:cNvPr id="4" name="Slide Number Placeholder 3"/>
          <p:cNvSpPr>
            <a:spLocks noGrp="1"/>
          </p:cNvSpPr>
          <p:nvPr>
            <p:ph type="sldNum" sz="quarter" idx="11"/>
          </p:nvPr>
        </p:nvSpPr>
        <p:spPr/>
        <p:txBody>
          <a:bodyPr/>
          <a:lstStyle/>
          <a:p>
            <a:pPr>
              <a:defRPr/>
            </a:pPr>
            <a:fld id="{72851136-2DFF-9843-BF58-DCCF4C9E80C2}" type="slidenum">
              <a:rPr lang="en-US" smtClean="0"/>
              <a:pPr>
                <a:defRPr/>
              </a:pPr>
              <a:t>42</a:t>
            </a:fld>
            <a:endParaRPr lang="en-US" dirty="0"/>
          </a:p>
        </p:txBody>
      </p:sp>
      <p:pic>
        <p:nvPicPr>
          <p:cNvPr id="5" name="Picture 4"/>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525602" y="1657683"/>
            <a:ext cx="3341120" cy="2052758"/>
          </a:xfrm>
          <a:prstGeom prst="rect">
            <a:avLst/>
          </a:prstGeom>
        </p:spPr>
      </p:pic>
    </p:spTree>
    <p:extLst>
      <p:ext uri="{BB962C8B-B14F-4D97-AF65-F5344CB8AC3E}">
        <p14:creationId xmlns:p14="http://schemas.microsoft.com/office/powerpoint/2010/main" val="19576269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Significant Events</a:t>
            </a:r>
          </a:p>
        </p:txBody>
      </p:sp>
      <p:sp>
        <p:nvSpPr>
          <p:cNvPr id="3" name="Content Placeholder 2"/>
          <p:cNvSpPr>
            <a:spLocks noGrp="1"/>
          </p:cNvSpPr>
          <p:nvPr>
            <p:ph idx="1"/>
          </p:nvPr>
        </p:nvSpPr>
        <p:spPr>
          <a:xfrm>
            <a:off x="395513" y="1574864"/>
            <a:ext cx="8229600" cy="4525963"/>
          </a:xfrm>
        </p:spPr>
        <p:txBody>
          <a:bodyPr/>
          <a:lstStyle/>
          <a:p>
            <a:r>
              <a:rPr lang="en-US" dirty="0"/>
              <a:t>0400 February 1</a:t>
            </a:r>
          </a:p>
          <a:p>
            <a:pPr lvl="1"/>
            <a:r>
              <a:rPr lang="en-US" dirty="0"/>
              <a:t> Heavy rain begins in excess of the 100-year participation frequency values</a:t>
            </a:r>
          </a:p>
          <a:p>
            <a:r>
              <a:rPr lang="en-US" dirty="0"/>
              <a:t>0700 February 1</a:t>
            </a:r>
          </a:p>
          <a:p>
            <a:pPr lvl="1"/>
            <a:r>
              <a:rPr lang="en-US" dirty="0"/>
              <a:t> Flash flooding reported in Temecula, water flow rate is at 38,000 cubic feet/second </a:t>
            </a:r>
          </a:p>
          <a:p>
            <a:r>
              <a:rPr lang="en-US" dirty="0"/>
              <a:t>0900 February 1</a:t>
            </a:r>
          </a:p>
          <a:p>
            <a:pPr lvl="1"/>
            <a:r>
              <a:rPr lang="en-US" dirty="0"/>
              <a:t>Vandegrift Rd. is flooding East of Stuart Mesa Rd</a:t>
            </a:r>
          </a:p>
          <a:p>
            <a:r>
              <a:rPr lang="en-US" dirty="0"/>
              <a:t>0930 February 1</a:t>
            </a:r>
          </a:p>
          <a:p>
            <a:pPr lvl="1"/>
            <a:r>
              <a:rPr lang="en-US" dirty="0"/>
              <a:t>Santa Margarita River is nearing 10-year flood inundation levels</a:t>
            </a:r>
          </a:p>
          <a:p>
            <a:pPr lvl="1"/>
            <a:endParaRPr lang="en-US" dirty="0"/>
          </a:p>
        </p:txBody>
      </p:sp>
      <p:sp>
        <p:nvSpPr>
          <p:cNvPr id="4" name="Slide Number Placeholder 3"/>
          <p:cNvSpPr>
            <a:spLocks noGrp="1"/>
          </p:cNvSpPr>
          <p:nvPr>
            <p:ph type="sldNum" sz="quarter" idx="11"/>
          </p:nvPr>
        </p:nvSpPr>
        <p:spPr/>
        <p:txBody>
          <a:bodyPr/>
          <a:lstStyle/>
          <a:p>
            <a:pPr>
              <a:defRPr/>
            </a:pPr>
            <a:fld id="{72851136-2DFF-9843-BF58-DCCF4C9E80C2}" type="slidenum">
              <a:rPr lang="en-US" smtClean="0"/>
              <a:pPr>
                <a:defRPr/>
              </a:pPr>
              <a:t>43</a:t>
            </a:fld>
            <a:endParaRPr lang="en-US" dirty="0"/>
          </a:p>
        </p:txBody>
      </p:sp>
    </p:spTree>
    <p:extLst>
      <p:ext uri="{BB962C8B-B14F-4D97-AF65-F5344CB8AC3E}">
        <p14:creationId xmlns:p14="http://schemas.microsoft.com/office/powerpoint/2010/main" val="22333497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Significant Events</a:t>
            </a:r>
          </a:p>
        </p:txBody>
      </p:sp>
      <p:sp>
        <p:nvSpPr>
          <p:cNvPr id="3" name="Content Placeholder 2"/>
          <p:cNvSpPr>
            <a:spLocks noGrp="1"/>
          </p:cNvSpPr>
          <p:nvPr>
            <p:ph idx="1"/>
          </p:nvPr>
        </p:nvSpPr>
        <p:spPr>
          <a:xfrm>
            <a:off x="408039" y="1492045"/>
            <a:ext cx="8229600" cy="4525963"/>
          </a:xfrm>
        </p:spPr>
        <p:txBody>
          <a:bodyPr/>
          <a:lstStyle/>
          <a:p>
            <a:pPr marL="0" indent="0">
              <a:buNone/>
            </a:pPr>
            <a:r>
              <a:rPr lang="en-US" u="sng" dirty="0"/>
              <a:t>0930 February 1, </a:t>
            </a:r>
            <a:r>
              <a:rPr lang="en-US" u="sng" dirty="0" smtClean="0"/>
              <a:t>2019</a:t>
            </a:r>
            <a:endParaRPr lang="en-US" u="sng" dirty="0"/>
          </a:p>
          <a:p>
            <a:r>
              <a:rPr lang="en-US" dirty="0"/>
              <a:t>Intense rainfall in excess of the 100-year precipitation -frequency values has been falling in Temecula for several hours. This intense precipitation is on a watershed still saturated from the January 16-18 storm. </a:t>
            </a:r>
          </a:p>
          <a:p>
            <a:endParaRPr lang="en-US" dirty="0"/>
          </a:p>
          <a:p>
            <a:r>
              <a:rPr lang="en-US" dirty="0"/>
              <a:t>Flood Alert Condition I has been issued at MCB Camp Pendleton and the precipitation is expected to remain at this level of intensity for 6-8 additional hours as the storm is hovering over Temecula, CA. </a:t>
            </a:r>
          </a:p>
          <a:p>
            <a:endParaRPr lang="en-US" dirty="0"/>
          </a:p>
        </p:txBody>
      </p:sp>
      <p:sp>
        <p:nvSpPr>
          <p:cNvPr id="4" name="Slide Number Placeholder 3"/>
          <p:cNvSpPr>
            <a:spLocks noGrp="1"/>
          </p:cNvSpPr>
          <p:nvPr>
            <p:ph type="sldNum" sz="quarter" idx="11"/>
          </p:nvPr>
        </p:nvSpPr>
        <p:spPr/>
        <p:txBody>
          <a:bodyPr/>
          <a:lstStyle/>
          <a:p>
            <a:pPr>
              <a:defRPr/>
            </a:pPr>
            <a:fld id="{72851136-2DFF-9843-BF58-DCCF4C9E80C2}" type="slidenum">
              <a:rPr lang="en-US" smtClean="0"/>
              <a:pPr>
                <a:defRPr/>
              </a:pPr>
              <a:t>44</a:t>
            </a:fld>
            <a:endParaRPr lang="en-US" dirty="0"/>
          </a:p>
        </p:txBody>
      </p:sp>
    </p:spTree>
    <p:extLst>
      <p:ext uri="{BB962C8B-B14F-4D97-AF65-F5344CB8AC3E}">
        <p14:creationId xmlns:p14="http://schemas.microsoft.com/office/powerpoint/2010/main" val="1263234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Significant Events</a:t>
            </a:r>
          </a:p>
        </p:txBody>
      </p:sp>
      <p:sp>
        <p:nvSpPr>
          <p:cNvPr id="3" name="Content Placeholder 2"/>
          <p:cNvSpPr>
            <a:spLocks noGrp="1"/>
          </p:cNvSpPr>
          <p:nvPr>
            <p:ph idx="1"/>
          </p:nvPr>
        </p:nvSpPr>
        <p:spPr>
          <a:xfrm>
            <a:off x="408039" y="1492045"/>
            <a:ext cx="8229600" cy="4525963"/>
          </a:xfrm>
        </p:spPr>
        <p:txBody>
          <a:bodyPr/>
          <a:lstStyle/>
          <a:p>
            <a:r>
              <a:rPr lang="en-US" dirty="0"/>
              <a:t>The </a:t>
            </a:r>
            <a:r>
              <a:rPr lang="en-US" dirty="0" smtClean="0"/>
              <a:t>National Weather Service released </a:t>
            </a:r>
            <a:r>
              <a:rPr lang="en-US" dirty="0"/>
              <a:t>a Flood Forecast Model Prediction </a:t>
            </a:r>
            <a:r>
              <a:rPr lang="en-US" dirty="0" smtClean="0"/>
              <a:t>that </a:t>
            </a:r>
            <a:r>
              <a:rPr lang="en-US" dirty="0"/>
              <a:t>the Santa Margarita will reach the 50-year flood inundation mark within 4-6 hours. </a:t>
            </a:r>
          </a:p>
          <a:p>
            <a:r>
              <a:rPr lang="en-US" dirty="0"/>
              <a:t>Small landslides have been observed on Basilone Rd. in the 52 and 53 Areas. </a:t>
            </a:r>
          </a:p>
          <a:p>
            <a:r>
              <a:rPr lang="en-US" dirty="0"/>
              <a:t>The Las Pulgas gate is closed due to flooding. </a:t>
            </a:r>
          </a:p>
        </p:txBody>
      </p:sp>
      <p:sp>
        <p:nvSpPr>
          <p:cNvPr id="4" name="Slide Number Placeholder 3"/>
          <p:cNvSpPr>
            <a:spLocks noGrp="1"/>
          </p:cNvSpPr>
          <p:nvPr>
            <p:ph type="sldNum" sz="quarter" idx="11"/>
          </p:nvPr>
        </p:nvSpPr>
        <p:spPr/>
        <p:txBody>
          <a:bodyPr/>
          <a:lstStyle/>
          <a:p>
            <a:pPr>
              <a:defRPr/>
            </a:pPr>
            <a:fld id="{72851136-2DFF-9843-BF58-DCCF4C9E80C2}" type="slidenum">
              <a:rPr lang="en-US" smtClean="0"/>
              <a:pPr>
                <a:defRPr/>
              </a:pPr>
              <a:t>45</a:t>
            </a:fld>
            <a:endParaRPr lang="en-US" dirty="0"/>
          </a:p>
        </p:txBody>
      </p:sp>
    </p:spTree>
    <p:extLst>
      <p:ext uri="{BB962C8B-B14F-4D97-AF65-F5344CB8AC3E}">
        <p14:creationId xmlns:p14="http://schemas.microsoft.com/office/powerpoint/2010/main" val="19921731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7F926-8AA4-43B3-A1D3-E571EBB223FF}"/>
              </a:ext>
            </a:extLst>
          </p:cNvPr>
          <p:cNvSpPr>
            <a:spLocks noGrp="1"/>
          </p:cNvSpPr>
          <p:nvPr>
            <p:ph type="title"/>
          </p:nvPr>
        </p:nvSpPr>
        <p:spPr/>
        <p:txBody>
          <a:bodyPr/>
          <a:lstStyle/>
          <a:p>
            <a:endParaRPr lang="en-US"/>
          </a:p>
        </p:txBody>
      </p:sp>
      <p:pic>
        <p:nvPicPr>
          <p:cNvPr id="5" name="DOD_104017295-1024x576-1769k">
            <a:hlinkClick r:id="" action="ppaction://media"/>
            <a:extLst>
              <a:ext uri="{FF2B5EF4-FFF2-40B4-BE49-F238E27FC236}">
                <a16:creationId xmlns:a16="http://schemas.microsoft.com/office/drawing/2014/main" id="{C8DA9221-9F1D-4369-B353-9D5B958DBFA0}"/>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549275" y="1600200"/>
            <a:ext cx="8045450" cy="4525963"/>
          </a:xfrm>
        </p:spPr>
      </p:pic>
      <p:sp>
        <p:nvSpPr>
          <p:cNvPr id="4" name="Slide Number Placeholder 3">
            <a:extLst>
              <a:ext uri="{FF2B5EF4-FFF2-40B4-BE49-F238E27FC236}">
                <a16:creationId xmlns:a16="http://schemas.microsoft.com/office/drawing/2014/main" id="{6E4C4EFE-067F-4391-B09B-1F44076D247A}"/>
              </a:ext>
            </a:extLst>
          </p:cNvPr>
          <p:cNvSpPr>
            <a:spLocks noGrp="1"/>
          </p:cNvSpPr>
          <p:nvPr>
            <p:ph type="sldNum" sz="quarter" idx="11"/>
          </p:nvPr>
        </p:nvSpPr>
        <p:spPr/>
        <p:txBody>
          <a:bodyPr/>
          <a:lstStyle/>
          <a:p>
            <a:pPr>
              <a:defRPr/>
            </a:pPr>
            <a:fld id="{72851136-2DFF-9843-BF58-DCCF4C9E80C2}" type="slidenum">
              <a:rPr lang="en-US" smtClean="0"/>
              <a:pPr>
                <a:defRPr/>
              </a:pPr>
              <a:t>46</a:t>
            </a:fld>
            <a:endParaRPr lang="en-US" dirty="0"/>
          </a:p>
        </p:txBody>
      </p:sp>
    </p:spTree>
    <p:extLst>
      <p:ext uri="{BB962C8B-B14F-4D97-AF65-F5344CB8AC3E}">
        <p14:creationId xmlns:p14="http://schemas.microsoft.com/office/powerpoint/2010/main" val="18983000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MCIWEST-MCB CAMPEN Response Actions</a:t>
            </a:r>
          </a:p>
        </p:txBody>
      </p:sp>
      <p:sp>
        <p:nvSpPr>
          <p:cNvPr id="3" name="Content Placeholder 2"/>
          <p:cNvSpPr>
            <a:spLocks noGrp="1"/>
          </p:cNvSpPr>
          <p:nvPr>
            <p:ph idx="1"/>
          </p:nvPr>
        </p:nvSpPr>
        <p:spPr>
          <a:xfrm>
            <a:off x="408039" y="1492045"/>
            <a:ext cx="8229600" cy="4525963"/>
          </a:xfrm>
        </p:spPr>
        <p:txBody>
          <a:bodyPr/>
          <a:lstStyle/>
          <a:p>
            <a:pPr lvl="0"/>
            <a:r>
              <a:rPr lang="en-US" dirty="0"/>
              <a:t>The EOC has advised all Area Commands to implement Flood Alert Condition I actions</a:t>
            </a:r>
          </a:p>
          <a:p>
            <a:pPr lvl="0"/>
            <a:r>
              <a:rPr lang="en-US" dirty="0"/>
              <a:t>PMO has closed portions of Vandegrift between Stuart Mesa and 22 Area</a:t>
            </a:r>
          </a:p>
          <a:p>
            <a:pPr lvl="0"/>
            <a:r>
              <a:rPr lang="en-US" dirty="0"/>
              <a:t>MCAS CAMPEN is monitoring levee status</a:t>
            </a:r>
          </a:p>
          <a:p>
            <a:r>
              <a:rPr lang="en-US" dirty="0"/>
              <a:t>The EOC is also advising all areas to be prepared for power outages</a:t>
            </a:r>
          </a:p>
          <a:p>
            <a:pPr lvl="0"/>
            <a:endParaRPr lang="en-US" dirty="0"/>
          </a:p>
        </p:txBody>
      </p:sp>
      <p:sp>
        <p:nvSpPr>
          <p:cNvPr id="4" name="Slide Number Placeholder 3"/>
          <p:cNvSpPr>
            <a:spLocks noGrp="1"/>
          </p:cNvSpPr>
          <p:nvPr>
            <p:ph type="sldNum" sz="quarter" idx="11"/>
          </p:nvPr>
        </p:nvSpPr>
        <p:spPr/>
        <p:txBody>
          <a:bodyPr/>
          <a:lstStyle/>
          <a:p>
            <a:pPr>
              <a:defRPr/>
            </a:pPr>
            <a:fld id="{72851136-2DFF-9843-BF58-DCCF4C9E80C2}" type="slidenum">
              <a:rPr lang="en-US" smtClean="0"/>
              <a:pPr>
                <a:defRPr/>
              </a:pPr>
              <a:t>47</a:t>
            </a:fld>
            <a:endParaRPr lang="en-US" dirty="0"/>
          </a:p>
        </p:txBody>
      </p:sp>
    </p:spTree>
    <p:extLst>
      <p:ext uri="{BB962C8B-B14F-4D97-AF65-F5344CB8AC3E}">
        <p14:creationId xmlns:p14="http://schemas.microsoft.com/office/powerpoint/2010/main" val="29191989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FDA3850-CD6E-4A2D-B5DE-50535B50336C}"/>
              </a:ext>
            </a:extLst>
          </p:cNvPr>
          <p:cNvSpPr>
            <a:spLocks noGrp="1"/>
          </p:cNvSpPr>
          <p:nvPr>
            <p:ph type="sldNum" sz="quarter" idx="11"/>
          </p:nvPr>
        </p:nvSpPr>
        <p:spPr/>
        <p:txBody>
          <a:bodyPr/>
          <a:lstStyle/>
          <a:p>
            <a:pPr>
              <a:defRPr/>
            </a:pPr>
            <a:fld id="{72851136-2DFF-9843-BF58-DCCF4C9E80C2}" type="slidenum">
              <a:rPr lang="en-US" smtClean="0"/>
              <a:pPr>
                <a:defRPr/>
              </a:pPr>
              <a:t>48</a:t>
            </a:fld>
            <a:endParaRPr lang="en-US" dirty="0"/>
          </a:p>
        </p:txBody>
      </p:sp>
      <p:pic>
        <p:nvPicPr>
          <p:cNvPr id="5" name="Picture 4">
            <a:extLst>
              <a:ext uri="{FF2B5EF4-FFF2-40B4-BE49-F238E27FC236}">
                <a16:creationId xmlns:a16="http://schemas.microsoft.com/office/drawing/2014/main" id="{2FDA8270-5167-40AE-83EA-CB085DFCC4DB}"/>
              </a:ext>
            </a:extLst>
          </p:cNvPr>
          <p:cNvPicPr/>
          <p:nvPr/>
        </p:nvPicPr>
        <p:blipFill>
          <a:blip r:embed="rId3">
            <a:extLst>
              <a:ext uri="{28A0092B-C50C-407E-A947-70E740481C1C}">
                <a14:useLocalDpi xmlns:a14="http://schemas.microsoft.com/office/drawing/2010/main" val="0"/>
              </a:ext>
            </a:extLst>
          </a:blip>
          <a:stretch>
            <a:fillRect/>
          </a:stretch>
        </p:blipFill>
        <p:spPr>
          <a:xfrm>
            <a:off x="2070774" y="68391"/>
            <a:ext cx="4993906" cy="6789609"/>
          </a:xfrm>
          <a:prstGeom prst="rect">
            <a:avLst/>
          </a:prstGeom>
        </p:spPr>
      </p:pic>
    </p:spTree>
    <p:extLst>
      <p:ext uri="{BB962C8B-B14F-4D97-AF65-F5344CB8AC3E}">
        <p14:creationId xmlns:p14="http://schemas.microsoft.com/office/powerpoint/2010/main" val="6541138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C5538-9A0C-4091-8BA3-23403FE6466B}"/>
              </a:ext>
            </a:extLst>
          </p:cNvPr>
          <p:cNvSpPr>
            <a:spLocks noGrp="1"/>
          </p:cNvSpPr>
          <p:nvPr>
            <p:ph type="title"/>
          </p:nvPr>
        </p:nvSpPr>
        <p:spPr/>
        <p:txBody>
          <a:bodyPr/>
          <a:lstStyle/>
          <a:p>
            <a:endParaRPr lang="en-US"/>
          </a:p>
        </p:txBody>
      </p:sp>
      <p:sp>
        <p:nvSpPr>
          <p:cNvPr id="4" name="Slide Number Placeholder 3">
            <a:extLst>
              <a:ext uri="{FF2B5EF4-FFF2-40B4-BE49-F238E27FC236}">
                <a16:creationId xmlns:a16="http://schemas.microsoft.com/office/drawing/2014/main" id="{5ACBF683-3F5F-441C-A785-F697DA89559F}"/>
              </a:ext>
            </a:extLst>
          </p:cNvPr>
          <p:cNvSpPr>
            <a:spLocks noGrp="1"/>
          </p:cNvSpPr>
          <p:nvPr>
            <p:ph type="sldNum" sz="quarter" idx="11"/>
          </p:nvPr>
        </p:nvSpPr>
        <p:spPr/>
        <p:txBody>
          <a:bodyPr/>
          <a:lstStyle/>
          <a:p>
            <a:pPr>
              <a:defRPr/>
            </a:pPr>
            <a:fld id="{72851136-2DFF-9843-BF58-DCCF4C9E80C2}" type="slidenum">
              <a:rPr lang="en-US" smtClean="0"/>
              <a:pPr>
                <a:defRPr/>
              </a:pPr>
              <a:t>49</a:t>
            </a:fld>
            <a:endParaRPr lang="en-US" dirty="0"/>
          </a:p>
        </p:txBody>
      </p:sp>
      <p:pic>
        <p:nvPicPr>
          <p:cNvPr id="7" name="Picture 6">
            <a:extLst>
              <a:ext uri="{FF2B5EF4-FFF2-40B4-BE49-F238E27FC236}">
                <a16:creationId xmlns:a16="http://schemas.microsoft.com/office/drawing/2014/main" id="{6ADE0143-1FE1-4AFE-B6AA-7BE631F3C86C}"/>
              </a:ext>
            </a:extLst>
          </p:cNvPr>
          <p:cNvPicPr/>
          <p:nvPr/>
        </p:nvPicPr>
        <p:blipFill>
          <a:blip r:embed="rId3">
            <a:extLst>
              <a:ext uri="{28A0092B-C50C-407E-A947-70E740481C1C}">
                <a14:useLocalDpi xmlns:a14="http://schemas.microsoft.com/office/drawing/2010/main" val="0"/>
              </a:ext>
            </a:extLst>
          </a:blip>
          <a:stretch>
            <a:fillRect/>
          </a:stretch>
        </p:blipFill>
        <p:spPr>
          <a:xfrm>
            <a:off x="2087219" y="125259"/>
            <a:ext cx="5052616" cy="6732741"/>
          </a:xfrm>
          <a:prstGeom prst="rect">
            <a:avLst/>
          </a:prstGeom>
        </p:spPr>
      </p:pic>
    </p:spTree>
    <p:extLst>
      <p:ext uri="{BB962C8B-B14F-4D97-AF65-F5344CB8AC3E}">
        <p14:creationId xmlns:p14="http://schemas.microsoft.com/office/powerpoint/2010/main" val="29390290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2313" y="2648608"/>
            <a:ext cx="7772400" cy="1362075"/>
          </a:xfrm>
        </p:spPr>
        <p:txBody>
          <a:bodyPr/>
          <a:lstStyle/>
          <a:p>
            <a:r>
              <a:rPr lang="en-US" dirty="0" smtClean="0">
                <a:solidFill>
                  <a:schemeClr val="tx1"/>
                </a:solidFill>
              </a:rPr>
              <a:t>EVACUATIONS, SHELTERING &amp; Evacuation </a:t>
            </a:r>
            <a:r>
              <a:rPr lang="en-US" dirty="0">
                <a:solidFill>
                  <a:schemeClr val="tx1"/>
                </a:solidFill>
              </a:rPr>
              <a:t>Control </a:t>
            </a:r>
            <a:r>
              <a:rPr lang="en-US" dirty="0" err="1" smtClean="0">
                <a:solidFill>
                  <a:schemeClr val="tx1"/>
                </a:solidFill>
              </a:rPr>
              <a:t>CenterS</a:t>
            </a:r>
            <a:endParaRPr lang="en-US" dirty="0">
              <a:solidFill>
                <a:schemeClr val="tx1"/>
              </a:solidFill>
            </a:endParaRPr>
          </a:p>
        </p:txBody>
      </p:sp>
      <p:sp>
        <p:nvSpPr>
          <p:cNvPr id="4" name="Slide Number Placeholder 3"/>
          <p:cNvSpPr>
            <a:spLocks noGrp="1"/>
          </p:cNvSpPr>
          <p:nvPr>
            <p:ph type="sldNum" sz="quarter" idx="11"/>
          </p:nvPr>
        </p:nvSpPr>
        <p:spPr/>
        <p:txBody>
          <a:bodyPr/>
          <a:lstStyle/>
          <a:p>
            <a:pPr>
              <a:defRPr/>
            </a:pPr>
            <a:fld id="{D2E02758-D101-5C45-A0CA-B031B7764719}" type="slidenum">
              <a:rPr lang="en-US" smtClean="0"/>
              <a:pPr>
                <a:defRPr/>
              </a:pPr>
              <a:t>50</a:t>
            </a:fld>
            <a:endParaRPr lang="en-US"/>
          </a:p>
        </p:txBody>
      </p:sp>
    </p:spTree>
    <p:extLst>
      <p:ext uri="{BB962C8B-B14F-4D97-AF65-F5344CB8AC3E}">
        <p14:creationId xmlns:p14="http://schemas.microsoft.com/office/powerpoint/2010/main" val="32864980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2170" y="1567543"/>
            <a:ext cx="8229600" cy="5410200"/>
          </a:xfrm>
        </p:spPr>
        <p:txBody>
          <a:bodyPr/>
          <a:lstStyle/>
          <a:p>
            <a:r>
              <a:rPr lang="en-US" sz="1800" u="sng" dirty="0">
                <a:cs typeface="Arial" panose="020B0604020202020204" pitchFamily="34" charset="0"/>
              </a:rPr>
              <a:t>Evacuee</a:t>
            </a:r>
            <a:r>
              <a:rPr lang="en-US" sz="1800" dirty="0">
                <a:cs typeface="Arial" panose="020B0604020202020204" pitchFamily="34" charset="0"/>
              </a:rPr>
              <a:t>. A person who is departing or has departed a danger zone due to the threat or occurrence of a natural or man-made incident.</a:t>
            </a:r>
          </a:p>
          <a:p>
            <a:r>
              <a:rPr lang="en-US" sz="1800" u="sng" dirty="0">
                <a:cs typeface="Arial" panose="020B0604020202020204" pitchFamily="34" charset="0"/>
              </a:rPr>
              <a:t>Evacuation Shelter/Site.</a:t>
            </a:r>
            <a:r>
              <a:rPr lang="en-US" sz="1800" dirty="0">
                <a:cs typeface="Arial" panose="020B0604020202020204" pitchFamily="34" charset="0"/>
              </a:rPr>
              <a:t>  Facility or location where Evacuees are provided shelter, safety, a place to stay and basic assistance to handle Urgent/Immediate needs to help them get through an emergency.</a:t>
            </a:r>
          </a:p>
          <a:p>
            <a:r>
              <a:rPr lang="en-US" sz="1800" u="sng" dirty="0">
                <a:cs typeface="Arial" panose="020B0604020202020204" pitchFamily="34" charset="0"/>
              </a:rPr>
              <a:t>Evacuation Control Centers (ECCs).</a:t>
            </a:r>
            <a:r>
              <a:rPr lang="en-US" sz="1800" dirty="0">
                <a:cs typeface="Arial" panose="020B0604020202020204" pitchFamily="34" charset="0"/>
              </a:rPr>
              <a:t> The ECC is the organizational make up (staff) that operates all evacuation functions within Evacuation Shelter/Sites. The ECC is responsible for conducting reception, processing, screening and selected logistics functions associated with emergency evacuation of Installation residents/personnel or in support of displaced persons. </a:t>
            </a:r>
            <a:endParaRPr lang="en-US" sz="1800" u="sng" dirty="0">
              <a:solidFill>
                <a:srgbClr val="FF0000"/>
              </a:solidFill>
              <a:cs typeface="Arial" panose="020B0604020202020204" pitchFamily="34" charset="0"/>
            </a:endParaRPr>
          </a:p>
          <a:p>
            <a:pPr marL="285750" indent="-285750">
              <a:lnSpc>
                <a:spcPts val="2000"/>
              </a:lnSpc>
              <a:spcBef>
                <a:spcPts val="300"/>
              </a:spcBef>
            </a:pPr>
            <a:r>
              <a:rPr lang="en-US" sz="1800" u="sng" dirty="0">
                <a:cs typeface="Arial" panose="020B0604020202020204" pitchFamily="34" charset="0"/>
              </a:rPr>
              <a:t>Evacuation Site Accountability Cell</a:t>
            </a:r>
            <a:r>
              <a:rPr lang="en-US" sz="1800" dirty="0">
                <a:cs typeface="Arial" panose="020B0604020202020204" pitchFamily="34" charset="0"/>
              </a:rPr>
              <a:t>.  A functional response cell responsible to the ECC for site accountability</a:t>
            </a:r>
          </a:p>
          <a:p>
            <a:endParaRPr lang="en-US" sz="1800" dirty="0">
              <a:latin typeface="Arial" panose="020B0604020202020204" pitchFamily="34" charset="0"/>
              <a:cs typeface="Arial" panose="020B0604020202020204" pitchFamily="34" charset="0"/>
            </a:endParaRPr>
          </a:p>
        </p:txBody>
      </p:sp>
      <p:sp>
        <p:nvSpPr>
          <p:cNvPr id="5" name="Rectangle 4"/>
          <p:cNvSpPr/>
          <p:nvPr/>
        </p:nvSpPr>
        <p:spPr>
          <a:xfrm>
            <a:off x="1709470" y="387848"/>
            <a:ext cx="5715000" cy="553998"/>
          </a:xfrm>
          <a:prstGeom prst="rect">
            <a:avLst/>
          </a:prstGeom>
        </p:spPr>
        <p:txBody>
          <a:bodyPr wrap="square">
            <a:spAutoFit/>
          </a:bodyPr>
          <a:lstStyle/>
          <a:p>
            <a:pPr algn="ctr"/>
            <a:r>
              <a:rPr lang="en-US" sz="3000" dirty="0">
                <a:solidFill>
                  <a:schemeClr val="bg1"/>
                </a:solidFill>
                <a:latin typeface="+mj-lt"/>
                <a:cs typeface="Arial" panose="020B0604020202020204" pitchFamily="34" charset="0"/>
              </a:rPr>
              <a:t>Definitions</a:t>
            </a:r>
            <a:endParaRPr lang="en-US" sz="3000" dirty="0">
              <a:solidFill>
                <a:schemeClr val="bg1"/>
              </a:solidFill>
              <a:latin typeface="+mj-lt"/>
            </a:endParaRPr>
          </a:p>
        </p:txBody>
      </p:sp>
      <p:sp>
        <p:nvSpPr>
          <p:cNvPr id="7" name="Slide Number Placeholder 3"/>
          <p:cNvSpPr>
            <a:spLocks noGrp="1"/>
          </p:cNvSpPr>
          <p:nvPr>
            <p:ph type="sldNum" sz="quarter" idx="4294967295"/>
          </p:nvPr>
        </p:nvSpPr>
        <p:spPr>
          <a:xfrm>
            <a:off x="8229600" y="6356350"/>
            <a:ext cx="914400" cy="365125"/>
          </a:xfrm>
          <a:prstGeom prst="rect">
            <a:avLst/>
          </a:prstGeom>
        </p:spPr>
        <p:txBody>
          <a:bodyPr/>
          <a:lstStyle/>
          <a:p>
            <a:pPr algn="ctr">
              <a:defRPr/>
            </a:pPr>
            <a:fld id="{DC342B54-C577-41DD-8F8C-8AB9DD082D03}" type="slidenum">
              <a:rPr lang="en-US" smtClean="0"/>
              <a:pPr algn="ctr">
                <a:defRPr/>
              </a:pPr>
              <a:t>51</a:t>
            </a:fld>
            <a:endParaRPr lang="en-US" dirty="0"/>
          </a:p>
        </p:txBody>
      </p:sp>
    </p:spTree>
    <p:extLst>
      <p:ext uri="{BB962C8B-B14F-4D97-AF65-F5344CB8AC3E}">
        <p14:creationId xmlns:p14="http://schemas.microsoft.com/office/powerpoint/2010/main" val="35699368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8229600" cy="5257800"/>
          </a:xfrm>
        </p:spPr>
        <p:txBody>
          <a:bodyPr/>
          <a:lstStyle/>
          <a:p>
            <a:pPr marL="0" indent="0">
              <a:spcBef>
                <a:spcPts val="0"/>
              </a:spcBef>
              <a:buNone/>
            </a:pPr>
            <a:r>
              <a:rPr lang="en-US" sz="1800" dirty="0">
                <a:cs typeface="Arial" panose="020B0604020202020204" pitchFamily="34" charset="0"/>
              </a:rPr>
              <a:t>Causes/Types</a:t>
            </a:r>
          </a:p>
          <a:p>
            <a:pPr lvl="1">
              <a:spcBef>
                <a:spcPts val="0"/>
              </a:spcBef>
            </a:pPr>
            <a:r>
              <a:rPr lang="en-US" sz="1800" dirty="0">
                <a:cs typeface="Arial" panose="020B0604020202020204" pitchFamily="34" charset="0"/>
              </a:rPr>
              <a:t>Floods</a:t>
            </a:r>
          </a:p>
          <a:p>
            <a:pPr lvl="1">
              <a:spcBef>
                <a:spcPts val="0"/>
              </a:spcBef>
            </a:pPr>
            <a:r>
              <a:rPr lang="en-US" sz="1800" dirty="0">
                <a:cs typeface="Arial" panose="020B0604020202020204" pitchFamily="34" charset="0"/>
              </a:rPr>
              <a:t>Earthquakes</a:t>
            </a:r>
          </a:p>
          <a:p>
            <a:pPr lvl="1">
              <a:spcBef>
                <a:spcPts val="0"/>
              </a:spcBef>
            </a:pPr>
            <a:r>
              <a:rPr lang="en-US" sz="1800" dirty="0">
                <a:cs typeface="Arial" panose="020B0604020202020204" pitchFamily="34" charset="0"/>
              </a:rPr>
              <a:t>Fire</a:t>
            </a:r>
          </a:p>
          <a:p>
            <a:pPr lvl="1">
              <a:spcBef>
                <a:spcPts val="0"/>
              </a:spcBef>
            </a:pPr>
            <a:r>
              <a:rPr lang="en-US" sz="1800" dirty="0">
                <a:cs typeface="Arial" panose="020B0604020202020204" pitchFamily="34" charset="0"/>
              </a:rPr>
              <a:t>Biological/Hazmat</a:t>
            </a:r>
          </a:p>
          <a:p>
            <a:pPr marL="0" indent="0">
              <a:spcBef>
                <a:spcPts val="600"/>
              </a:spcBef>
              <a:spcAft>
                <a:spcPts val="0"/>
              </a:spcAft>
              <a:buNone/>
            </a:pPr>
            <a:r>
              <a:rPr lang="en-US" sz="1800" dirty="0">
                <a:cs typeface="Arial" panose="020B0604020202020204" pitchFamily="34" charset="0"/>
              </a:rPr>
              <a:t>Triggers</a:t>
            </a:r>
          </a:p>
          <a:p>
            <a:pPr lvl="1">
              <a:spcBef>
                <a:spcPts val="0"/>
              </a:spcBef>
            </a:pPr>
            <a:r>
              <a:rPr lang="en-US" sz="1800" dirty="0">
                <a:cs typeface="Arial" panose="020B0604020202020204" pitchFamily="34" charset="0"/>
              </a:rPr>
              <a:t>When the Incident has the potential of adversely affecting the health &amp; safety of the population in the impacted area </a:t>
            </a:r>
          </a:p>
        </p:txBody>
      </p:sp>
      <p:sp>
        <p:nvSpPr>
          <p:cNvPr id="5" name="Rectangle 4"/>
          <p:cNvSpPr/>
          <p:nvPr/>
        </p:nvSpPr>
        <p:spPr>
          <a:xfrm>
            <a:off x="1714500" y="327164"/>
            <a:ext cx="5715000" cy="553998"/>
          </a:xfrm>
          <a:prstGeom prst="rect">
            <a:avLst/>
          </a:prstGeom>
        </p:spPr>
        <p:txBody>
          <a:bodyPr wrap="square">
            <a:spAutoFit/>
          </a:bodyPr>
          <a:lstStyle/>
          <a:p>
            <a:pPr algn="ctr"/>
            <a:r>
              <a:rPr lang="en-US" sz="3000" dirty="0">
                <a:solidFill>
                  <a:schemeClr val="bg1"/>
                </a:solidFill>
                <a:latin typeface="+mj-lt"/>
                <a:cs typeface="Arial" panose="020B0604020202020204" pitchFamily="34" charset="0"/>
              </a:rPr>
              <a:t>Evacuation Overview</a:t>
            </a:r>
            <a:endParaRPr lang="en-US" sz="3000" dirty="0">
              <a:solidFill>
                <a:schemeClr val="bg1"/>
              </a:solidFill>
              <a:latin typeface="+mj-lt"/>
            </a:endParaRPr>
          </a:p>
        </p:txBody>
      </p:sp>
      <p:sp>
        <p:nvSpPr>
          <p:cNvPr id="7" name="Slide Number Placeholder 3"/>
          <p:cNvSpPr>
            <a:spLocks noGrp="1"/>
          </p:cNvSpPr>
          <p:nvPr>
            <p:ph type="sldNum" sz="quarter" idx="4294967295"/>
          </p:nvPr>
        </p:nvSpPr>
        <p:spPr>
          <a:xfrm>
            <a:off x="8229600" y="6356350"/>
            <a:ext cx="914400" cy="365125"/>
          </a:xfrm>
          <a:prstGeom prst="rect">
            <a:avLst/>
          </a:prstGeom>
        </p:spPr>
        <p:txBody>
          <a:bodyPr/>
          <a:lstStyle/>
          <a:p>
            <a:pPr algn="ctr">
              <a:defRPr/>
            </a:pPr>
            <a:fld id="{DC342B54-C577-41DD-8F8C-8AB9DD082D03}" type="slidenum">
              <a:rPr lang="en-US" smtClean="0"/>
              <a:pPr algn="ctr">
                <a:defRPr/>
              </a:pPr>
              <a:t>52</a:t>
            </a:fld>
            <a:endParaRPr lang="en-US" dirty="0"/>
          </a:p>
        </p:txBody>
      </p:sp>
    </p:spTree>
    <p:extLst>
      <p:ext uri="{BB962C8B-B14F-4D97-AF65-F5344CB8AC3E}">
        <p14:creationId xmlns:p14="http://schemas.microsoft.com/office/powerpoint/2010/main" val="52719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54628"/>
            <a:ext cx="8229600" cy="4669971"/>
          </a:xfrm>
        </p:spPr>
        <p:txBody>
          <a:bodyPr/>
          <a:lstStyle/>
          <a:p>
            <a:pPr marL="0" indent="0">
              <a:spcBef>
                <a:spcPts val="600"/>
              </a:spcBef>
              <a:spcAft>
                <a:spcPts val="0"/>
              </a:spcAft>
              <a:buNone/>
            </a:pPr>
            <a:r>
              <a:rPr lang="en-US" sz="1800" dirty="0">
                <a:cs typeface="Arial" panose="020B0604020202020204" pitchFamily="34" charset="0"/>
              </a:rPr>
              <a:t>Process</a:t>
            </a:r>
          </a:p>
          <a:p>
            <a:pPr lvl="1">
              <a:spcBef>
                <a:spcPts val="0"/>
              </a:spcBef>
            </a:pPr>
            <a:r>
              <a:rPr lang="en-US" sz="1800" dirty="0">
                <a:cs typeface="Arial" panose="020B0604020202020204" pitchFamily="34" charset="0"/>
              </a:rPr>
              <a:t>Immediate Evacuation</a:t>
            </a:r>
          </a:p>
          <a:p>
            <a:pPr lvl="2">
              <a:spcBef>
                <a:spcPts val="0"/>
              </a:spcBef>
            </a:pPr>
            <a:r>
              <a:rPr lang="en-US" sz="1800" dirty="0">
                <a:cs typeface="Arial" panose="020B0604020202020204" pitchFamily="34" charset="0"/>
              </a:rPr>
              <a:t>Required due to eminent threat</a:t>
            </a:r>
          </a:p>
          <a:p>
            <a:pPr lvl="2">
              <a:spcBef>
                <a:spcPts val="0"/>
              </a:spcBef>
            </a:pPr>
            <a:r>
              <a:rPr lang="en-US" sz="1800" dirty="0">
                <a:cs typeface="Arial" panose="020B0604020202020204" pitchFamily="34" charset="0"/>
              </a:rPr>
              <a:t>Ordered by Incident Commander or On-Scene Commander</a:t>
            </a:r>
          </a:p>
          <a:p>
            <a:pPr lvl="2">
              <a:spcBef>
                <a:spcPts val="0"/>
              </a:spcBef>
            </a:pPr>
            <a:r>
              <a:rPr lang="en-US" sz="1800" dirty="0">
                <a:cs typeface="Arial" panose="020B0604020202020204" pitchFamily="34" charset="0"/>
              </a:rPr>
              <a:t>No time to plan “Get Out Now”</a:t>
            </a:r>
          </a:p>
          <a:p>
            <a:pPr lvl="2">
              <a:spcBef>
                <a:spcPts val="0"/>
              </a:spcBef>
            </a:pPr>
            <a:r>
              <a:rPr lang="en-US" sz="1800" dirty="0">
                <a:cs typeface="Arial" panose="020B0604020202020204" pitchFamily="34" charset="0"/>
              </a:rPr>
              <a:t>Incident Commander will determine where Evacuees will go</a:t>
            </a:r>
          </a:p>
          <a:p>
            <a:pPr lvl="2">
              <a:spcBef>
                <a:spcPts val="0"/>
              </a:spcBef>
            </a:pPr>
            <a:r>
              <a:rPr lang="en-US" sz="1800" dirty="0">
                <a:cs typeface="Arial" panose="020B0604020202020204" pitchFamily="34" charset="0"/>
              </a:rPr>
              <a:t>EOC will determine follow on location (most likely pre-identified shelters) </a:t>
            </a:r>
          </a:p>
          <a:p>
            <a:pPr lvl="1">
              <a:spcBef>
                <a:spcPts val="0"/>
              </a:spcBef>
            </a:pPr>
            <a:r>
              <a:rPr lang="en-US" sz="1800" dirty="0">
                <a:cs typeface="Arial" panose="020B0604020202020204" pitchFamily="34" charset="0"/>
              </a:rPr>
              <a:t>Precautionary Evacuation</a:t>
            </a:r>
          </a:p>
          <a:p>
            <a:pPr lvl="2">
              <a:spcBef>
                <a:spcPts val="0"/>
              </a:spcBef>
            </a:pPr>
            <a:r>
              <a:rPr lang="en-US" sz="1800" dirty="0">
                <a:cs typeface="Arial" panose="020B0604020202020204" pitchFamily="34" charset="0"/>
              </a:rPr>
              <a:t>Incident has the potential to threaten population</a:t>
            </a:r>
          </a:p>
          <a:p>
            <a:pPr lvl="2">
              <a:spcBef>
                <a:spcPts val="0"/>
              </a:spcBef>
            </a:pPr>
            <a:r>
              <a:rPr lang="en-US" sz="1800" dirty="0">
                <a:cs typeface="Arial" panose="020B0604020202020204" pitchFamily="34" charset="0"/>
              </a:rPr>
              <a:t>Directed by the CG</a:t>
            </a:r>
          </a:p>
          <a:p>
            <a:pPr lvl="2">
              <a:spcBef>
                <a:spcPts val="0"/>
              </a:spcBef>
            </a:pPr>
            <a:r>
              <a:rPr lang="en-US" sz="1800" dirty="0">
                <a:cs typeface="Arial" panose="020B0604020202020204" pitchFamily="34" charset="0"/>
              </a:rPr>
              <a:t>Will probably be time to “Plan” the evacuation</a:t>
            </a:r>
          </a:p>
        </p:txBody>
      </p:sp>
      <p:sp>
        <p:nvSpPr>
          <p:cNvPr id="5" name="Rectangle 4"/>
          <p:cNvSpPr/>
          <p:nvPr/>
        </p:nvSpPr>
        <p:spPr>
          <a:xfrm>
            <a:off x="1714500" y="327164"/>
            <a:ext cx="5715000" cy="553998"/>
          </a:xfrm>
          <a:prstGeom prst="rect">
            <a:avLst/>
          </a:prstGeom>
        </p:spPr>
        <p:txBody>
          <a:bodyPr wrap="square">
            <a:spAutoFit/>
          </a:bodyPr>
          <a:lstStyle/>
          <a:p>
            <a:pPr algn="ctr"/>
            <a:r>
              <a:rPr lang="en-US" sz="3000" dirty="0">
                <a:solidFill>
                  <a:schemeClr val="bg1"/>
                </a:solidFill>
                <a:latin typeface="+mj-lt"/>
                <a:cs typeface="Arial" panose="020B0604020202020204" pitchFamily="34" charset="0"/>
              </a:rPr>
              <a:t>Evacuation Overview</a:t>
            </a:r>
            <a:endParaRPr lang="en-US" sz="3000" dirty="0">
              <a:solidFill>
                <a:schemeClr val="bg1"/>
              </a:solidFill>
              <a:latin typeface="+mj-lt"/>
            </a:endParaRPr>
          </a:p>
        </p:txBody>
      </p:sp>
      <p:sp>
        <p:nvSpPr>
          <p:cNvPr id="7" name="Slide Number Placeholder 3"/>
          <p:cNvSpPr>
            <a:spLocks noGrp="1"/>
          </p:cNvSpPr>
          <p:nvPr>
            <p:ph type="sldNum" sz="quarter" idx="4294967295"/>
          </p:nvPr>
        </p:nvSpPr>
        <p:spPr>
          <a:xfrm>
            <a:off x="8229600" y="6356350"/>
            <a:ext cx="914400" cy="365125"/>
          </a:xfrm>
          <a:prstGeom prst="rect">
            <a:avLst/>
          </a:prstGeom>
        </p:spPr>
        <p:txBody>
          <a:bodyPr/>
          <a:lstStyle/>
          <a:p>
            <a:pPr algn="ctr">
              <a:defRPr/>
            </a:pPr>
            <a:fld id="{DC342B54-C577-41DD-8F8C-8AB9DD082D03}" type="slidenum">
              <a:rPr lang="en-US" smtClean="0"/>
              <a:pPr algn="ctr">
                <a:defRPr/>
              </a:pPr>
              <a:t>53</a:t>
            </a:fld>
            <a:endParaRPr lang="en-US" dirty="0"/>
          </a:p>
        </p:txBody>
      </p:sp>
    </p:spTree>
    <p:extLst>
      <p:ext uri="{BB962C8B-B14F-4D97-AF65-F5344CB8AC3E}">
        <p14:creationId xmlns:p14="http://schemas.microsoft.com/office/powerpoint/2010/main" val="9737440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1591574" y="349250"/>
            <a:ext cx="5959475" cy="717550"/>
          </a:xfrm>
          <a:ln>
            <a:noFill/>
          </a:ln>
        </p:spPr>
        <p:txBody>
          <a:bodyPr/>
          <a:lstStyle/>
          <a:p>
            <a:pPr algn="ctr">
              <a:defRPr/>
            </a:pPr>
            <a:r>
              <a:rPr lang="en-US" dirty="0">
                <a:cs typeface="+mj-cs"/>
              </a:rPr>
              <a:t>Evacuation &amp; ECC Activation</a:t>
            </a:r>
          </a:p>
        </p:txBody>
      </p:sp>
      <p:sp>
        <p:nvSpPr>
          <p:cNvPr id="25603" name="Rectangle 3"/>
          <p:cNvSpPr>
            <a:spLocks noGrp="1" noChangeArrowheads="1"/>
          </p:cNvSpPr>
          <p:nvPr>
            <p:ph type="body" idx="1"/>
          </p:nvPr>
        </p:nvSpPr>
        <p:spPr>
          <a:xfrm>
            <a:off x="533400" y="1556657"/>
            <a:ext cx="8610600" cy="5029200"/>
          </a:xfrm>
        </p:spPr>
        <p:txBody>
          <a:bodyPr/>
          <a:lstStyle/>
          <a:p>
            <a:pPr marL="0" indent="0" eaLnBrk="1" hangingPunct="1">
              <a:buFont typeface="Monotype Sorts" charset="0"/>
              <a:buNone/>
              <a:defRPr/>
            </a:pPr>
            <a:r>
              <a:rPr lang="en-US" sz="2000" dirty="0">
                <a:cs typeface="Arial" panose="020B0604020202020204" pitchFamily="34" charset="0"/>
              </a:rPr>
              <a:t>Who has the authority to order an evacuation that results in establishing an ECC?</a:t>
            </a:r>
          </a:p>
          <a:p>
            <a:pPr marL="685800" lvl="1" eaLnBrk="1" hangingPunct="1">
              <a:spcBef>
                <a:spcPts val="1200"/>
              </a:spcBef>
              <a:buFont typeface="Arial" panose="020B0604020202020204" pitchFamily="34" charset="0"/>
              <a:buChar char="•"/>
              <a:defRPr/>
            </a:pPr>
            <a:r>
              <a:rPr lang="en-US" sz="2000" dirty="0">
                <a:cs typeface="Arial" panose="020B0604020202020204" pitchFamily="34" charset="0"/>
              </a:rPr>
              <a:t>CG, MCIWEST-MCB Camp Pendleton</a:t>
            </a:r>
          </a:p>
          <a:p>
            <a:pPr marL="685800" lvl="1" eaLnBrk="1" hangingPunct="1">
              <a:spcBef>
                <a:spcPts val="1200"/>
              </a:spcBef>
              <a:buFont typeface="Arial" panose="020B0604020202020204" pitchFamily="34" charset="0"/>
              <a:buChar char="•"/>
              <a:defRPr/>
            </a:pPr>
            <a:r>
              <a:rPr lang="en-US" sz="2000" dirty="0">
                <a:cs typeface="Arial" panose="020B0604020202020204" pitchFamily="34" charset="0"/>
              </a:rPr>
              <a:t> AC/S G3/5</a:t>
            </a:r>
          </a:p>
          <a:p>
            <a:pPr marL="685800" lvl="1" eaLnBrk="1" hangingPunct="1">
              <a:spcBef>
                <a:spcPts val="1200"/>
              </a:spcBef>
              <a:buFont typeface="Arial" panose="020B0604020202020204" pitchFamily="34" charset="0"/>
              <a:buChar char="•"/>
              <a:defRPr/>
            </a:pPr>
            <a:r>
              <a:rPr lang="en-US" sz="2000" dirty="0">
                <a:cs typeface="Arial" panose="020B0604020202020204" pitchFamily="34" charset="0"/>
              </a:rPr>
              <a:t> Incident Commander</a:t>
            </a:r>
          </a:p>
          <a:p>
            <a:pPr marL="685800" lvl="1" eaLnBrk="1" hangingPunct="1">
              <a:spcBef>
                <a:spcPts val="1200"/>
              </a:spcBef>
              <a:buFont typeface="Arial" panose="020B0604020202020204" pitchFamily="34" charset="0"/>
              <a:buChar char="•"/>
              <a:defRPr/>
            </a:pPr>
            <a:r>
              <a:rPr lang="en-US" sz="2000" dirty="0">
                <a:cs typeface="Arial" panose="020B0604020202020204" pitchFamily="34" charset="0"/>
              </a:rPr>
              <a:t>Area Commanders </a:t>
            </a:r>
          </a:p>
          <a:p>
            <a:pPr marL="1085850" lvl="2" eaLnBrk="1" hangingPunct="1">
              <a:spcBef>
                <a:spcPts val="1200"/>
              </a:spcBef>
              <a:defRPr/>
            </a:pPr>
            <a:r>
              <a:rPr lang="en-US" sz="2000" dirty="0">
                <a:cs typeface="Arial" panose="020B0604020202020204" pitchFamily="34" charset="0"/>
              </a:rPr>
              <a:t>Closely coordinated with the EOC/IC</a:t>
            </a:r>
          </a:p>
          <a:p>
            <a:pPr marL="685800" lvl="1" eaLnBrk="1" hangingPunct="1">
              <a:spcBef>
                <a:spcPts val="1200"/>
              </a:spcBef>
              <a:buFont typeface="Arial" panose="020B0604020202020204" pitchFamily="34" charset="0"/>
              <a:buChar char="•"/>
              <a:defRPr/>
            </a:pPr>
            <a:r>
              <a:rPr lang="en-US" sz="2000" b="1" dirty="0">
                <a:cs typeface="Arial" panose="020B0604020202020204" pitchFamily="34" charset="0"/>
              </a:rPr>
              <a:t>Area Commanders have the responsibility to stand up, staff &amp; operate the ECC that is ordered open in their respective Areas.</a:t>
            </a:r>
          </a:p>
          <a:p>
            <a:pPr lvl="2" indent="-285750" eaLnBrk="1" hangingPunct="1">
              <a:spcBef>
                <a:spcPts val="1200"/>
              </a:spcBef>
              <a:defRPr/>
            </a:pPr>
            <a:r>
              <a:rPr lang="en-US" sz="2000" dirty="0">
                <a:cs typeface="Arial" panose="020B0604020202020204" pitchFamily="34" charset="0"/>
              </a:rPr>
              <a:t>MCIWEST-MCB Camp Pendleton EOC will support the Area </a:t>
            </a:r>
            <a:r>
              <a:rPr lang="en-US" sz="2000" dirty="0" err="1">
                <a:cs typeface="Arial" panose="020B0604020202020204" pitchFamily="34" charset="0"/>
              </a:rPr>
              <a:t>Cmdrs</a:t>
            </a:r>
            <a:r>
              <a:rPr lang="en-US" sz="2000" dirty="0">
                <a:cs typeface="Arial" panose="020B0604020202020204" pitchFamily="34" charset="0"/>
              </a:rPr>
              <a:t>’ efforts with personnel/materials as required</a:t>
            </a:r>
          </a:p>
        </p:txBody>
      </p:sp>
    </p:spTree>
    <p:extLst>
      <p:ext uri="{BB962C8B-B14F-4D97-AF65-F5344CB8AC3E}">
        <p14:creationId xmlns:p14="http://schemas.microsoft.com/office/powerpoint/2010/main" val="817343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6705600"/>
            <a:ext cx="9144000" cy="1524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900" b="1" dirty="0">
                <a:solidFill>
                  <a:srgbClr val="00B050"/>
                </a:solidFill>
              </a:rPr>
              <a:t>UNCLASSIFIED//FOR OFFICIAL USE ONLY</a:t>
            </a:r>
          </a:p>
        </p:txBody>
      </p:sp>
      <p:sp>
        <p:nvSpPr>
          <p:cNvPr id="4" name="Rectangle 4"/>
          <p:cNvSpPr>
            <a:spLocks noChangeArrowheads="1"/>
          </p:cNvSpPr>
          <p:nvPr/>
        </p:nvSpPr>
        <p:spPr bwMode="auto">
          <a:xfrm>
            <a:off x="0" y="404530"/>
            <a:ext cx="9144000" cy="685800"/>
          </a:xfrm>
          <a:prstGeom prst="rect">
            <a:avLst/>
          </a:prstGeom>
          <a:noFill/>
          <a:ln w="9525">
            <a:noFill/>
            <a:miter lim="800000"/>
            <a:headEnd/>
            <a:tailEnd/>
          </a:ln>
        </p:spPr>
        <p:txBody>
          <a:bodyPr anchor="ctr"/>
          <a:lstStyle/>
          <a:p>
            <a:pPr algn="ctr"/>
            <a:r>
              <a:rPr lang="en-US" sz="3000" dirty="0">
                <a:solidFill>
                  <a:schemeClr val="bg1"/>
                </a:solidFill>
                <a:latin typeface="+mj-lt"/>
                <a:cs typeface="Arial" pitchFamily="34" charset="0"/>
              </a:rPr>
              <a:t>Current Evacuation Sites</a:t>
            </a:r>
            <a:endParaRPr lang="en-US" sz="3000" b="1" u="sng" dirty="0">
              <a:solidFill>
                <a:schemeClr val="bg1"/>
              </a:solidFill>
              <a:latin typeface="+mj-lt"/>
              <a:cs typeface="Arial" pitchFamily="34" charset="0"/>
            </a:endParaRPr>
          </a:p>
        </p:txBody>
      </p:sp>
      <p:pic>
        <p:nvPicPr>
          <p:cNvPr id="23554" name="Picture 2" descr="C:\Users\michael.drake\Desktop\Evac Shelters  20140513.png"/>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0" y="1317171"/>
            <a:ext cx="9144000" cy="573950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3718560" y="6303079"/>
            <a:ext cx="1676400" cy="276999"/>
          </a:xfrm>
          <a:prstGeom prst="rect">
            <a:avLst/>
          </a:prstGeom>
          <a:noFill/>
          <a:ln w="12700">
            <a:solidFill>
              <a:schemeClr val="bg1">
                <a:lumMod val="85000"/>
              </a:schemeClr>
            </a:solidFill>
          </a:ln>
        </p:spPr>
        <p:txBody>
          <a:bodyPr wrap="square" rtlCol="0">
            <a:spAutoFit/>
          </a:bodyPr>
          <a:lstStyle/>
          <a:p>
            <a:pPr algn="ctr"/>
            <a:r>
              <a:rPr lang="en-US" sz="1200" dirty="0">
                <a:solidFill>
                  <a:schemeClr val="bg1">
                    <a:lumMod val="95000"/>
                  </a:schemeClr>
                </a:solidFill>
              </a:rPr>
              <a:t>21 Area Fitness Cen</a:t>
            </a:r>
          </a:p>
        </p:txBody>
      </p:sp>
      <p:sp>
        <p:nvSpPr>
          <p:cNvPr id="7" name="TextBox 6"/>
          <p:cNvSpPr txBox="1"/>
          <p:nvPr/>
        </p:nvSpPr>
        <p:spPr>
          <a:xfrm>
            <a:off x="4815840" y="4876800"/>
            <a:ext cx="1676400" cy="276999"/>
          </a:xfrm>
          <a:prstGeom prst="rect">
            <a:avLst/>
          </a:prstGeom>
          <a:noFill/>
          <a:ln w="12700">
            <a:solidFill>
              <a:schemeClr val="bg1">
                <a:lumMod val="85000"/>
              </a:schemeClr>
            </a:solidFill>
          </a:ln>
        </p:spPr>
        <p:txBody>
          <a:bodyPr wrap="square" rtlCol="0">
            <a:spAutoFit/>
          </a:bodyPr>
          <a:lstStyle/>
          <a:p>
            <a:pPr algn="ctr"/>
            <a:r>
              <a:rPr lang="en-US" sz="1200" dirty="0">
                <a:solidFill>
                  <a:schemeClr val="bg1">
                    <a:lumMod val="95000"/>
                  </a:schemeClr>
                </a:solidFill>
              </a:rPr>
              <a:t>22 Area Fitness Cen</a:t>
            </a:r>
          </a:p>
        </p:txBody>
      </p:sp>
      <p:sp>
        <p:nvSpPr>
          <p:cNvPr id="8" name="TextBox 7"/>
          <p:cNvSpPr txBox="1"/>
          <p:nvPr/>
        </p:nvSpPr>
        <p:spPr>
          <a:xfrm>
            <a:off x="4389120" y="4538841"/>
            <a:ext cx="1676400" cy="276999"/>
          </a:xfrm>
          <a:prstGeom prst="rect">
            <a:avLst/>
          </a:prstGeom>
          <a:noFill/>
          <a:ln w="12700">
            <a:solidFill>
              <a:schemeClr val="bg1">
                <a:lumMod val="85000"/>
              </a:schemeClr>
            </a:solidFill>
          </a:ln>
        </p:spPr>
        <p:txBody>
          <a:bodyPr wrap="square" rtlCol="0">
            <a:spAutoFit/>
          </a:bodyPr>
          <a:lstStyle/>
          <a:p>
            <a:pPr algn="ctr"/>
            <a:r>
              <a:rPr lang="en-US" sz="1200" dirty="0">
                <a:solidFill>
                  <a:schemeClr val="bg1">
                    <a:lumMod val="95000"/>
                  </a:schemeClr>
                </a:solidFill>
              </a:rPr>
              <a:t>33 Area Fitness Cen</a:t>
            </a:r>
          </a:p>
        </p:txBody>
      </p:sp>
      <p:sp>
        <p:nvSpPr>
          <p:cNvPr id="9" name="TextBox 8"/>
          <p:cNvSpPr txBox="1"/>
          <p:nvPr/>
        </p:nvSpPr>
        <p:spPr>
          <a:xfrm>
            <a:off x="3543300" y="3787140"/>
            <a:ext cx="1676400" cy="276999"/>
          </a:xfrm>
          <a:prstGeom prst="rect">
            <a:avLst/>
          </a:prstGeom>
          <a:noFill/>
          <a:ln w="12700">
            <a:solidFill>
              <a:schemeClr val="bg1">
                <a:lumMod val="85000"/>
              </a:schemeClr>
            </a:solidFill>
          </a:ln>
        </p:spPr>
        <p:txBody>
          <a:bodyPr wrap="square" rtlCol="0">
            <a:spAutoFit/>
          </a:bodyPr>
          <a:lstStyle/>
          <a:p>
            <a:pPr algn="ctr"/>
            <a:r>
              <a:rPr lang="en-US" sz="1200" dirty="0">
                <a:solidFill>
                  <a:schemeClr val="bg1">
                    <a:lumMod val="95000"/>
                  </a:schemeClr>
                </a:solidFill>
              </a:rPr>
              <a:t>43 Area Fitness Cen</a:t>
            </a:r>
          </a:p>
        </p:txBody>
      </p:sp>
      <p:sp>
        <p:nvSpPr>
          <p:cNvPr id="10" name="TextBox 9"/>
          <p:cNvSpPr txBox="1"/>
          <p:nvPr/>
        </p:nvSpPr>
        <p:spPr>
          <a:xfrm>
            <a:off x="2346960" y="3200400"/>
            <a:ext cx="1676400" cy="276999"/>
          </a:xfrm>
          <a:prstGeom prst="rect">
            <a:avLst/>
          </a:prstGeom>
          <a:noFill/>
          <a:ln w="12700">
            <a:solidFill>
              <a:schemeClr val="bg1">
                <a:lumMod val="85000"/>
              </a:schemeClr>
            </a:solidFill>
          </a:ln>
        </p:spPr>
        <p:txBody>
          <a:bodyPr wrap="square" rtlCol="0">
            <a:spAutoFit/>
          </a:bodyPr>
          <a:lstStyle/>
          <a:p>
            <a:pPr algn="ctr"/>
            <a:r>
              <a:rPr lang="en-US" sz="1200" dirty="0">
                <a:solidFill>
                  <a:schemeClr val="bg1">
                    <a:lumMod val="95000"/>
                  </a:schemeClr>
                </a:solidFill>
              </a:rPr>
              <a:t>53 Area Fitness Cen</a:t>
            </a:r>
          </a:p>
        </p:txBody>
      </p:sp>
      <p:sp>
        <p:nvSpPr>
          <p:cNvPr id="11" name="TextBox 10"/>
          <p:cNvSpPr txBox="1"/>
          <p:nvPr/>
        </p:nvSpPr>
        <p:spPr>
          <a:xfrm>
            <a:off x="3314700" y="2743200"/>
            <a:ext cx="1676400" cy="276999"/>
          </a:xfrm>
          <a:prstGeom prst="rect">
            <a:avLst/>
          </a:prstGeom>
          <a:noFill/>
          <a:ln w="12700">
            <a:solidFill>
              <a:schemeClr val="bg1">
                <a:lumMod val="85000"/>
              </a:schemeClr>
            </a:solidFill>
          </a:ln>
        </p:spPr>
        <p:txBody>
          <a:bodyPr wrap="square" rtlCol="0">
            <a:spAutoFit/>
          </a:bodyPr>
          <a:lstStyle/>
          <a:p>
            <a:pPr algn="ctr"/>
            <a:r>
              <a:rPr lang="en-US" sz="1200" dirty="0">
                <a:solidFill>
                  <a:schemeClr val="bg1">
                    <a:lumMod val="95000"/>
                  </a:schemeClr>
                </a:solidFill>
              </a:rPr>
              <a:t>52 Area Fitness Cen</a:t>
            </a:r>
          </a:p>
        </p:txBody>
      </p:sp>
      <p:sp>
        <p:nvSpPr>
          <p:cNvPr id="12" name="TextBox 11"/>
          <p:cNvSpPr txBox="1"/>
          <p:nvPr/>
        </p:nvSpPr>
        <p:spPr>
          <a:xfrm>
            <a:off x="2514600" y="2209800"/>
            <a:ext cx="1676400" cy="276999"/>
          </a:xfrm>
          <a:prstGeom prst="rect">
            <a:avLst/>
          </a:prstGeom>
          <a:noFill/>
          <a:ln w="12700">
            <a:solidFill>
              <a:schemeClr val="bg1">
                <a:lumMod val="85000"/>
              </a:schemeClr>
            </a:solidFill>
          </a:ln>
        </p:spPr>
        <p:txBody>
          <a:bodyPr wrap="square" rtlCol="0">
            <a:spAutoFit/>
          </a:bodyPr>
          <a:lstStyle/>
          <a:p>
            <a:pPr algn="ctr"/>
            <a:r>
              <a:rPr lang="en-US" sz="1200" dirty="0">
                <a:solidFill>
                  <a:schemeClr val="bg1">
                    <a:lumMod val="95000"/>
                  </a:schemeClr>
                </a:solidFill>
              </a:rPr>
              <a:t>62 Area Fitness Cen</a:t>
            </a:r>
          </a:p>
        </p:txBody>
      </p:sp>
      <p:sp>
        <p:nvSpPr>
          <p:cNvPr id="15" name="TextBox 14"/>
          <p:cNvSpPr txBox="1"/>
          <p:nvPr/>
        </p:nvSpPr>
        <p:spPr>
          <a:xfrm>
            <a:off x="7221748" y="3352800"/>
            <a:ext cx="1769852" cy="461665"/>
          </a:xfrm>
          <a:prstGeom prst="rect">
            <a:avLst/>
          </a:prstGeom>
          <a:noFill/>
          <a:ln w="12700">
            <a:solidFill>
              <a:schemeClr val="bg1">
                <a:lumMod val="85000"/>
              </a:schemeClr>
            </a:solidFill>
          </a:ln>
        </p:spPr>
        <p:txBody>
          <a:bodyPr wrap="square" rtlCol="0">
            <a:spAutoFit/>
          </a:bodyPr>
          <a:lstStyle/>
          <a:p>
            <a:pPr algn="ctr"/>
            <a:r>
              <a:rPr lang="en-US" sz="1200" dirty="0">
                <a:solidFill>
                  <a:schemeClr val="bg1">
                    <a:lumMod val="95000"/>
                  </a:schemeClr>
                </a:solidFill>
              </a:rPr>
              <a:t>Paige Field House (</a:t>
            </a:r>
            <a:r>
              <a:rPr lang="en-US" sz="1200" dirty="0" err="1">
                <a:solidFill>
                  <a:schemeClr val="bg1">
                    <a:lumMod val="95000"/>
                  </a:schemeClr>
                </a:solidFill>
              </a:rPr>
              <a:t>Mainside</a:t>
            </a:r>
            <a:r>
              <a:rPr lang="en-US" sz="1200" dirty="0">
                <a:solidFill>
                  <a:schemeClr val="bg1">
                    <a:lumMod val="95000"/>
                  </a:schemeClr>
                </a:solidFill>
              </a:rPr>
              <a:t>)</a:t>
            </a:r>
          </a:p>
        </p:txBody>
      </p:sp>
    </p:spTree>
    <p:extLst>
      <p:ext uri="{BB962C8B-B14F-4D97-AF65-F5344CB8AC3E}">
        <p14:creationId xmlns:p14="http://schemas.microsoft.com/office/powerpoint/2010/main" val="23230456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314046" y="358913"/>
            <a:ext cx="4758034" cy="553998"/>
          </a:xfrm>
          <a:prstGeom prst="rect">
            <a:avLst/>
          </a:prstGeom>
        </p:spPr>
        <p:txBody>
          <a:bodyPr wrap="none">
            <a:spAutoFit/>
          </a:bodyPr>
          <a:lstStyle/>
          <a:p>
            <a:pPr algn="ctr"/>
            <a:r>
              <a:rPr lang="en-US" sz="3000" dirty="0">
                <a:solidFill>
                  <a:schemeClr val="bg1"/>
                </a:solidFill>
                <a:latin typeface="+mj-lt"/>
              </a:rPr>
              <a:t>Evacuation Site Capacity</a:t>
            </a:r>
          </a:p>
        </p:txBody>
      </p:sp>
      <p:sp>
        <p:nvSpPr>
          <p:cNvPr id="6" name="Slide Number Placeholder 3"/>
          <p:cNvSpPr>
            <a:spLocks noGrp="1"/>
          </p:cNvSpPr>
          <p:nvPr>
            <p:ph type="sldNum" sz="quarter" idx="4294967295"/>
          </p:nvPr>
        </p:nvSpPr>
        <p:spPr>
          <a:xfrm>
            <a:off x="8229600" y="6356350"/>
            <a:ext cx="914400" cy="365125"/>
          </a:xfrm>
          <a:prstGeom prst="rect">
            <a:avLst/>
          </a:prstGeom>
        </p:spPr>
        <p:txBody>
          <a:bodyPr/>
          <a:lstStyle/>
          <a:p>
            <a:pPr algn="ctr">
              <a:defRPr/>
            </a:pPr>
            <a:fld id="{DC342B54-C577-41DD-8F8C-8AB9DD082D03}" type="slidenum">
              <a:rPr lang="en-US" smtClean="0"/>
              <a:pPr algn="ctr">
                <a:defRPr/>
              </a:pPr>
              <a:t>56</a:t>
            </a:fld>
            <a:endParaRPr lang="en-US" dirty="0"/>
          </a:p>
        </p:txBody>
      </p:sp>
      <p:sp>
        <p:nvSpPr>
          <p:cNvPr id="7" name="Rectangle 3"/>
          <p:cNvSpPr txBox="1">
            <a:spLocks noChangeArrowheads="1"/>
          </p:cNvSpPr>
          <p:nvPr/>
        </p:nvSpPr>
        <p:spPr bwMode="auto">
          <a:xfrm>
            <a:off x="609600" y="5123545"/>
            <a:ext cx="8534400" cy="1752599"/>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eaLnBrk="1" hangingPunct="1">
              <a:buNone/>
              <a:defRPr/>
            </a:pPr>
            <a:r>
              <a:rPr lang="en-US" sz="1200" dirty="0">
                <a:cs typeface="Arial" panose="020B0604020202020204" pitchFamily="34" charset="0"/>
              </a:rPr>
              <a:t>Residents evacuated from their homes/barracks for an unknown period of time. They must spend at least one night away from their homes.</a:t>
            </a:r>
          </a:p>
          <a:p>
            <a:pPr lvl="1" eaLnBrk="1" hangingPunct="1">
              <a:buFontTx/>
              <a:buChar char="-"/>
              <a:defRPr/>
            </a:pPr>
            <a:r>
              <a:rPr lang="en-US" sz="1200" dirty="0">
                <a:cs typeface="Arial" panose="020B0604020202020204" pitchFamily="34" charset="0"/>
              </a:rPr>
              <a:t>Historically the majority of evacuees will not remain at the ECC </a:t>
            </a:r>
          </a:p>
          <a:p>
            <a:pPr lvl="1" eaLnBrk="1" hangingPunct="1">
              <a:buFontTx/>
              <a:buChar char="-"/>
              <a:defRPr/>
            </a:pPr>
            <a:r>
              <a:rPr lang="en-US" sz="1200" dirty="0">
                <a:cs typeface="Arial" panose="020B0604020202020204" pitchFamily="34" charset="0"/>
              </a:rPr>
              <a:t>The actual numbers of overnight guests will fluctuate according to situation and location of the shelter. </a:t>
            </a:r>
          </a:p>
          <a:p>
            <a:pPr lvl="1" eaLnBrk="1" hangingPunct="1">
              <a:buFontTx/>
              <a:buChar char="-"/>
              <a:defRPr/>
            </a:pPr>
            <a:r>
              <a:rPr lang="en-US" sz="1200" dirty="0"/>
              <a:t>*22 Area- Proposes use of Transient Bks</a:t>
            </a:r>
          </a:p>
          <a:p>
            <a:pPr lvl="1" eaLnBrk="1" hangingPunct="1">
              <a:buFontTx/>
              <a:buChar char="-"/>
              <a:defRPr/>
            </a:pPr>
            <a:endParaRPr lang="en-US" sz="1200" dirty="0">
              <a:cs typeface="Arial" panose="020B0604020202020204" pitchFamily="34" charset="0"/>
            </a:endParaRPr>
          </a:p>
        </p:txBody>
      </p:sp>
      <p:graphicFrame>
        <p:nvGraphicFramePr>
          <p:cNvPr id="8" name="Table 7"/>
          <p:cNvGraphicFramePr>
            <a:graphicFrameLocks noGrp="1"/>
          </p:cNvGraphicFramePr>
          <p:nvPr>
            <p:extLst>
              <p:ext uri="{D42A27DB-BD31-4B8C-83A1-F6EECF244321}">
                <p14:modId xmlns:p14="http://schemas.microsoft.com/office/powerpoint/2010/main" val="1850117964"/>
              </p:ext>
            </p:extLst>
          </p:nvPr>
        </p:nvGraphicFramePr>
        <p:xfrm>
          <a:off x="455963" y="1477673"/>
          <a:ext cx="8229599" cy="3645869"/>
        </p:xfrm>
        <a:graphic>
          <a:graphicData uri="http://schemas.openxmlformats.org/drawingml/2006/table">
            <a:tbl>
              <a:tblPr/>
              <a:tblGrid>
                <a:gridCol w="778475">
                  <a:extLst>
                    <a:ext uri="{9D8B030D-6E8A-4147-A177-3AD203B41FA5}">
                      <a16:colId xmlns:a16="http://schemas.microsoft.com/office/drawing/2014/main" val="20000"/>
                    </a:ext>
                  </a:extLst>
                </a:gridCol>
                <a:gridCol w="832656">
                  <a:extLst>
                    <a:ext uri="{9D8B030D-6E8A-4147-A177-3AD203B41FA5}">
                      <a16:colId xmlns:a16="http://schemas.microsoft.com/office/drawing/2014/main" val="20001"/>
                    </a:ext>
                  </a:extLst>
                </a:gridCol>
                <a:gridCol w="744257">
                  <a:extLst>
                    <a:ext uri="{9D8B030D-6E8A-4147-A177-3AD203B41FA5}">
                      <a16:colId xmlns:a16="http://schemas.microsoft.com/office/drawing/2014/main" val="20002"/>
                    </a:ext>
                  </a:extLst>
                </a:gridCol>
                <a:gridCol w="992342">
                  <a:extLst>
                    <a:ext uri="{9D8B030D-6E8A-4147-A177-3AD203B41FA5}">
                      <a16:colId xmlns:a16="http://schemas.microsoft.com/office/drawing/2014/main" val="20003"/>
                    </a:ext>
                  </a:extLst>
                </a:gridCol>
                <a:gridCol w="1311717">
                  <a:extLst>
                    <a:ext uri="{9D8B030D-6E8A-4147-A177-3AD203B41FA5}">
                      <a16:colId xmlns:a16="http://schemas.microsoft.com/office/drawing/2014/main" val="20004"/>
                    </a:ext>
                  </a:extLst>
                </a:gridCol>
                <a:gridCol w="1152030">
                  <a:extLst>
                    <a:ext uri="{9D8B030D-6E8A-4147-A177-3AD203B41FA5}">
                      <a16:colId xmlns:a16="http://schemas.microsoft.com/office/drawing/2014/main" val="20005"/>
                    </a:ext>
                  </a:extLst>
                </a:gridCol>
                <a:gridCol w="1072187">
                  <a:extLst>
                    <a:ext uri="{9D8B030D-6E8A-4147-A177-3AD203B41FA5}">
                      <a16:colId xmlns:a16="http://schemas.microsoft.com/office/drawing/2014/main" val="20006"/>
                    </a:ext>
                  </a:extLst>
                </a:gridCol>
                <a:gridCol w="1345935">
                  <a:extLst>
                    <a:ext uri="{9D8B030D-6E8A-4147-A177-3AD203B41FA5}">
                      <a16:colId xmlns:a16="http://schemas.microsoft.com/office/drawing/2014/main" val="20007"/>
                    </a:ext>
                  </a:extLst>
                </a:gridCol>
              </a:tblGrid>
              <a:tr h="1187828">
                <a:tc>
                  <a:txBody>
                    <a:bodyPr/>
                    <a:lstStyle/>
                    <a:p>
                      <a:pPr algn="ctr" fontAlgn="b"/>
                      <a:r>
                        <a:rPr lang="en-US" sz="1600" b="0" i="0" u="none" strike="noStrike" dirty="0">
                          <a:solidFill>
                            <a:srgbClr val="000000"/>
                          </a:solidFill>
                          <a:effectLst/>
                          <a:latin typeface="Calibri"/>
                        </a:rPr>
                        <a:t>Fitness Center</a:t>
                      </a: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00"/>
                    </a:solidFill>
                  </a:tcPr>
                </a:tc>
                <a:tc>
                  <a:txBody>
                    <a:bodyPr/>
                    <a:lstStyle/>
                    <a:p>
                      <a:pPr algn="ctr" fontAlgn="b"/>
                      <a:r>
                        <a:rPr lang="en-US" sz="1600" b="0" i="0" u="none" strike="noStrike" dirty="0">
                          <a:solidFill>
                            <a:srgbClr val="000000"/>
                          </a:solidFill>
                          <a:effectLst/>
                          <a:latin typeface="Calibri"/>
                        </a:rPr>
                        <a:t>Building Number</a:t>
                      </a: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00"/>
                    </a:solidFill>
                  </a:tcPr>
                </a:tc>
                <a:tc>
                  <a:txBody>
                    <a:bodyPr/>
                    <a:lstStyle/>
                    <a:p>
                      <a:pPr algn="ctr" fontAlgn="b"/>
                      <a:r>
                        <a:rPr lang="en-US" sz="1600" b="0" i="0" u="none" strike="noStrike" dirty="0">
                          <a:solidFill>
                            <a:srgbClr val="000000"/>
                          </a:solidFill>
                          <a:effectLst/>
                          <a:latin typeface="Calibri"/>
                        </a:rPr>
                        <a:t>Gym </a:t>
                      </a:r>
                      <a:r>
                        <a:rPr lang="en-US" sz="1600" b="0" i="0" u="none" strike="noStrike" dirty="0" err="1">
                          <a:solidFill>
                            <a:srgbClr val="000000"/>
                          </a:solidFill>
                          <a:effectLst/>
                          <a:latin typeface="Calibri"/>
                        </a:rPr>
                        <a:t>Sq</a:t>
                      </a:r>
                      <a:r>
                        <a:rPr lang="en-US" sz="1600" b="0" i="0" u="none" strike="noStrike" dirty="0">
                          <a:solidFill>
                            <a:srgbClr val="000000"/>
                          </a:solidFill>
                          <a:effectLst/>
                          <a:latin typeface="Calibri"/>
                        </a:rPr>
                        <a:t> Footage</a:t>
                      </a: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00"/>
                    </a:solidFill>
                  </a:tcPr>
                </a:tc>
                <a:tc>
                  <a:txBody>
                    <a:bodyPr/>
                    <a:lstStyle/>
                    <a:p>
                      <a:pPr algn="ctr" fontAlgn="b"/>
                      <a:r>
                        <a:rPr lang="en-US" sz="1600" b="0" i="0" u="none" strike="noStrike" dirty="0">
                          <a:solidFill>
                            <a:srgbClr val="000000"/>
                          </a:solidFill>
                          <a:effectLst/>
                          <a:latin typeface="Calibri"/>
                        </a:rPr>
                        <a:t>Racquet Ball Court </a:t>
                      </a:r>
                      <a:r>
                        <a:rPr lang="en-US" sz="1600" b="0" i="0" u="none" strike="noStrike" dirty="0" err="1">
                          <a:solidFill>
                            <a:srgbClr val="000000"/>
                          </a:solidFill>
                          <a:effectLst/>
                          <a:latin typeface="Calibri"/>
                        </a:rPr>
                        <a:t>Sq</a:t>
                      </a:r>
                      <a:r>
                        <a:rPr lang="en-US" sz="1600" b="0" i="0" u="none" strike="noStrike" dirty="0">
                          <a:solidFill>
                            <a:srgbClr val="000000"/>
                          </a:solidFill>
                          <a:effectLst/>
                          <a:latin typeface="Calibri"/>
                        </a:rPr>
                        <a:t> Footage</a:t>
                      </a: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00"/>
                    </a:solidFill>
                  </a:tcPr>
                </a:tc>
                <a:tc>
                  <a:txBody>
                    <a:bodyPr/>
                    <a:lstStyle/>
                    <a:p>
                      <a:pPr algn="ctr" fontAlgn="b"/>
                      <a:r>
                        <a:rPr lang="en-US" sz="1600" b="0" i="0" u="none" strike="noStrike" dirty="0">
                          <a:solidFill>
                            <a:srgbClr val="000000"/>
                          </a:solidFill>
                          <a:effectLst/>
                          <a:latin typeface="Calibri"/>
                        </a:rPr>
                        <a:t>Total </a:t>
                      </a:r>
                      <a:r>
                        <a:rPr lang="en-US" sz="1600" b="0" i="0" u="none" strike="noStrike" dirty="0" err="1">
                          <a:solidFill>
                            <a:srgbClr val="000000"/>
                          </a:solidFill>
                          <a:effectLst/>
                          <a:latin typeface="Calibri"/>
                        </a:rPr>
                        <a:t>Sq</a:t>
                      </a:r>
                      <a:r>
                        <a:rPr lang="en-US" sz="1600" b="0" i="0" u="none" strike="noStrike" dirty="0">
                          <a:solidFill>
                            <a:srgbClr val="000000"/>
                          </a:solidFill>
                          <a:effectLst/>
                          <a:latin typeface="Calibri"/>
                        </a:rPr>
                        <a:t> Footage Available</a:t>
                      </a: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00"/>
                    </a:solidFill>
                  </a:tcPr>
                </a:tc>
                <a:tc>
                  <a:txBody>
                    <a:bodyPr/>
                    <a:lstStyle/>
                    <a:p>
                      <a:pPr algn="ctr" fontAlgn="b"/>
                      <a:r>
                        <a:rPr lang="en-US" sz="1600" b="0" i="0" u="none" strike="noStrike" dirty="0">
                          <a:solidFill>
                            <a:srgbClr val="000000"/>
                          </a:solidFill>
                          <a:effectLst/>
                          <a:latin typeface="Calibri"/>
                        </a:rPr>
                        <a:t>Max Occupancy</a:t>
                      </a: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00"/>
                    </a:solidFill>
                  </a:tcPr>
                </a:tc>
                <a:tc>
                  <a:txBody>
                    <a:bodyPr/>
                    <a:lstStyle/>
                    <a:p>
                      <a:pPr algn="ctr" fontAlgn="b"/>
                      <a:r>
                        <a:rPr lang="en-US" sz="1600" b="0" i="0" u="none" strike="noStrike" dirty="0">
                          <a:solidFill>
                            <a:srgbClr val="000000"/>
                          </a:solidFill>
                          <a:effectLst/>
                          <a:latin typeface="Calibri"/>
                        </a:rPr>
                        <a:t>Current Occupancy</a:t>
                      </a: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00"/>
                    </a:solidFill>
                  </a:tcPr>
                </a:tc>
                <a:tc>
                  <a:txBody>
                    <a:bodyPr/>
                    <a:lstStyle/>
                    <a:p>
                      <a:pPr algn="ctr" fontAlgn="b"/>
                      <a:r>
                        <a:rPr lang="en-US" sz="1600" b="0" i="0" u="none" strike="noStrike" dirty="0">
                          <a:solidFill>
                            <a:srgbClr val="000000"/>
                          </a:solidFill>
                          <a:effectLst/>
                          <a:latin typeface="Calibri"/>
                        </a:rPr>
                        <a:t>Total Spaces Available</a:t>
                      </a: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00"/>
                    </a:solidFill>
                  </a:tcPr>
                </a:tc>
                <a:extLst>
                  <a:ext uri="{0D108BD9-81ED-4DB2-BD59-A6C34878D82A}">
                    <a16:rowId xmlns:a16="http://schemas.microsoft.com/office/drawing/2014/main" val="10000"/>
                  </a:ext>
                </a:extLst>
              </a:tr>
              <a:tr h="296956">
                <a:tc>
                  <a:txBody>
                    <a:bodyPr/>
                    <a:lstStyle/>
                    <a:p>
                      <a:pPr algn="l" fontAlgn="b"/>
                      <a:r>
                        <a:rPr lang="en-US" sz="1600" b="0" i="0" u="none" strike="noStrike" dirty="0">
                          <a:solidFill>
                            <a:srgbClr val="000000"/>
                          </a:solidFill>
                          <a:effectLst/>
                          <a:latin typeface="Calibri"/>
                        </a:rPr>
                        <a:t>PFH</a:t>
                      </a: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algn="ctr" fontAlgn="b"/>
                      <a:r>
                        <a:rPr lang="en-US" sz="1600" b="0" i="0" u="none" strike="noStrike" dirty="0">
                          <a:solidFill>
                            <a:srgbClr val="000000"/>
                          </a:solidFill>
                          <a:effectLst/>
                          <a:latin typeface="Calibri"/>
                        </a:rPr>
                        <a:t>1110</a:t>
                      </a: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algn="ctr" fontAlgn="b"/>
                      <a:r>
                        <a:rPr lang="en-US" sz="1600" b="0" i="0" u="none" strike="noStrike" dirty="0">
                          <a:solidFill>
                            <a:srgbClr val="000000"/>
                          </a:solidFill>
                          <a:effectLst/>
                          <a:latin typeface="Calibri"/>
                        </a:rPr>
                        <a:t>21,505</a:t>
                      </a: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algn="ctr" fontAlgn="b"/>
                      <a:r>
                        <a:rPr lang="en-US" sz="1600" b="0" i="0" u="none" strike="noStrike" dirty="0">
                          <a:solidFill>
                            <a:srgbClr val="000000"/>
                          </a:solidFill>
                          <a:effectLst/>
                          <a:latin typeface="Calibri"/>
                        </a:rPr>
                        <a:t>3,296</a:t>
                      </a: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algn="ctr" fontAlgn="b"/>
                      <a:r>
                        <a:rPr lang="en-US" sz="1600" b="0" i="0" u="none" strike="noStrike" dirty="0">
                          <a:solidFill>
                            <a:srgbClr val="000000"/>
                          </a:solidFill>
                          <a:effectLst/>
                          <a:latin typeface="Calibri"/>
                        </a:rPr>
                        <a:t>34,801</a:t>
                      </a: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algn="ctr" fontAlgn="b"/>
                      <a:r>
                        <a:rPr lang="en-US" sz="1600" b="0" i="0" u="none" strike="noStrike" dirty="0" smtClean="0">
                          <a:solidFill>
                            <a:srgbClr val="000000"/>
                          </a:solidFill>
                          <a:effectLst/>
                          <a:latin typeface="Calibri"/>
                        </a:rPr>
                        <a:t>500</a:t>
                      </a:r>
                      <a:endParaRPr lang="en-US" sz="1600" b="0" i="0" u="none" strike="noStrike" dirty="0">
                        <a:solidFill>
                          <a:srgbClr val="000000"/>
                        </a:solidFill>
                        <a:effectLst/>
                        <a:latin typeface="Calibri"/>
                      </a:endParaRP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algn="ctr" fontAlgn="b"/>
                      <a:r>
                        <a:rPr lang="en-US" sz="1600" b="0" i="0" u="none" strike="noStrike" dirty="0">
                          <a:solidFill>
                            <a:srgbClr val="000000"/>
                          </a:solidFill>
                          <a:effectLst/>
                          <a:latin typeface="Calibri"/>
                        </a:rPr>
                        <a:t>0</a:t>
                      </a: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algn="ctr" fontAlgn="b"/>
                      <a:r>
                        <a:rPr lang="en-US" sz="1600" b="0" i="0" u="none" strike="noStrike" dirty="0" smtClean="0">
                          <a:solidFill>
                            <a:srgbClr val="000000"/>
                          </a:solidFill>
                          <a:effectLst/>
                          <a:latin typeface="Calibri"/>
                        </a:rPr>
                        <a:t>500</a:t>
                      </a:r>
                      <a:endParaRPr lang="en-US" sz="1600" b="0" i="0" u="none" strike="noStrike" dirty="0">
                        <a:solidFill>
                          <a:srgbClr val="000000"/>
                        </a:solidFill>
                        <a:effectLst/>
                        <a:latin typeface="Calibri"/>
                      </a:endParaRP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extLst>
                  <a:ext uri="{0D108BD9-81ED-4DB2-BD59-A6C34878D82A}">
                    <a16:rowId xmlns:a16="http://schemas.microsoft.com/office/drawing/2014/main" val="10001"/>
                  </a:ext>
                </a:extLst>
              </a:tr>
              <a:tr h="379349">
                <a:tc>
                  <a:txBody>
                    <a:bodyPr/>
                    <a:lstStyle/>
                    <a:p>
                      <a:pPr algn="l" fontAlgn="b"/>
                      <a:r>
                        <a:rPr lang="en-US" sz="1600" b="0" i="0" u="none" strike="noStrike" dirty="0">
                          <a:solidFill>
                            <a:schemeClr val="tx1"/>
                          </a:solidFill>
                          <a:effectLst/>
                          <a:latin typeface="Calibri"/>
                        </a:rPr>
                        <a:t>21</a:t>
                      </a: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algn="ctr" fontAlgn="b"/>
                      <a:r>
                        <a:rPr lang="en-US" sz="1600" b="0" i="0" u="none" strike="noStrike" dirty="0">
                          <a:solidFill>
                            <a:schemeClr val="tx1"/>
                          </a:solidFill>
                          <a:effectLst/>
                          <a:latin typeface="Calibri"/>
                        </a:rPr>
                        <a:t>210750</a:t>
                      </a: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algn="ctr" fontAlgn="b"/>
                      <a:r>
                        <a:rPr lang="en-US" sz="1600" b="0" i="0" u="none" strike="noStrike" dirty="0">
                          <a:solidFill>
                            <a:schemeClr val="tx1"/>
                          </a:solidFill>
                          <a:effectLst/>
                          <a:latin typeface="Calibri"/>
                        </a:rPr>
                        <a:t>8,660</a:t>
                      </a: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algn="ctr" fontAlgn="b"/>
                      <a:r>
                        <a:rPr lang="en-US" sz="1600" b="0" i="0" u="none" strike="noStrike" dirty="0">
                          <a:solidFill>
                            <a:schemeClr val="tx1"/>
                          </a:solidFill>
                          <a:effectLst/>
                          <a:latin typeface="Calibri"/>
                        </a:rPr>
                        <a:t>3,300</a:t>
                      </a: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algn="ctr" fontAlgn="b"/>
                      <a:r>
                        <a:rPr lang="en-US" sz="1600" b="0" i="0" u="none" strike="noStrike" dirty="0">
                          <a:solidFill>
                            <a:schemeClr val="tx1"/>
                          </a:solidFill>
                          <a:effectLst/>
                          <a:latin typeface="Calibri"/>
                        </a:rPr>
                        <a:t>11,960</a:t>
                      </a: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algn="ctr" fontAlgn="b"/>
                      <a:r>
                        <a:rPr lang="en-US" sz="1600" b="0" i="0" u="none" strike="noStrike" dirty="0" smtClean="0">
                          <a:solidFill>
                            <a:schemeClr val="tx1"/>
                          </a:solidFill>
                          <a:effectLst/>
                          <a:latin typeface="Calibri"/>
                        </a:rPr>
                        <a:t>200</a:t>
                      </a:r>
                      <a:endParaRPr lang="en-US" sz="1600" b="0" i="0" u="none" strike="noStrike" dirty="0">
                        <a:solidFill>
                          <a:schemeClr val="tx1"/>
                        </a:solidFill>
                        <a:effectLst/>
                        <a:latin typeface="Calibri"/>
                      </a:endParaRP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algn="ctr" fontAlgn="b"/>
                      <a:r>
                        <a:rPr lang="en-US" sz="1600" b="0" i="0" u="none" strike="noStrike" dirty="0">
                          <a:solidFill>
                            <a:schemeClr val="tx1"/>
                          </a:solidFill>
                          <a:effectLst/>
                          <a:latin typeface="Calibri"/>
                        </a:rPr>
                        <a:t>0</a:t>
                      </a: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algn="ctr" fontAlgn="b"/>
                      <a:r>
                        <a:rPr lang="en-US" sz="1600" b="0" i="0" u="none" strike="noStrike" dirty="0" smtClean="0">
                          <a:solidFill>
                            <a:schemeClr val="tx1"/>
                          </a:solidFill>
                          <a:effectLst/>
                          <a:latin typeface="Calibri"/>
                        </a:rPr>
                        <a:t>200</a:t>
                      </a:r>
                      <a:endParaRPr lang="en-US" sz="1600" b="0" i="0" u="none" strike="noStrike" dirty="0">
                        <a:solidFill>
                          <a:schemeClr val="tx1"/>
                        </a:solidFill>
                        <a:effectLst/>
                        <a:latin typeface="Calibri"/>
                      </a:endParaRP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extLst>
                  <a:ext uri="{0D108BD9-81ED-4DB2-BD59-A6C34878D82A}">
                    <a16:rowId xmlns:a16="http://schemas.microsoft.com/office/drawing/2014/main" val="10002"/>
                  </a:ext>
                </a:extLst>
              </a:tr>
              <a:tr h="296956">
                <a:tc>
                  <a:txBody>
                    <a:bodyPr/>
                    <a:lstStyle/>
                    <a:p>
                      <a:pPr algn="l" fontAlgn="b"/>
                      <a:r>
                        <a:rPr lang="en-US" sz="1600" b="0" i="0" u="none" strike="noStrike" dirty="0">
                          <a:solidFill>
                            <a:srgbClr val="000000"/>
                          </a:solidFill>
                          <a:effectLst/>
                          <a:latin typeface="Calibri"/>
                        </a:rPr>
                        <a:t>22*</a:t>
                      </a: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40000"/>
                        <a:lumOff val="60000"/>
                      </a:schemeClr>
                    </a:solidFill>
                  </a:tcPr>
                </a:tc>
                <a:tc>
                  <a:txBody>
                    <a:bodyPr/>
                    <a:lstStyle/>
                    <a:p>
                      <a:pPr algn="ctr" fontAlgn="b"/>
                      <a:endParaRPr lang="en-US" sz="1600" b="0" i="0" u="none" strike="noStrike" dirty="0">
                        <a:solidFill>
                          <a:srgbClr val="000000"/>
                        </a:solidFill>
                        <a:effectLst/>
                        <a:latin typeface="Calibri"/>
                      </a:endParaRP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40000"/>
                        <a:lumOff val="60000"/>
                      </a:schemeClr>
                    </a:solidFill>
                  </a:tcPr>
                </a:tc>
                <a:tc>
                  <a:txBody>
                    <a:bodyPr/>
                    <a:lstStyle/>
                    <a:p>
                      <a:pPr algn="ctr" fontAlgn="b"/>
                      <a:endParaRPr lang="en-US" sz="1600" b="0" i="0" u="none" strike="noStrike" dirty="0">
                        <a:solidFill>
                          <a:srgbClr val="000000"/>
                        </a:solidFill>
                        <a:effectLst/>
                        <a:latin typeface="Calibri"/>
                      </a:endParaRP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40000"/>
                        <a:lumOff val="60000"/>
                      </a:schemeClr>
                    </a:solidFill>
                  </a:tcPr>
                </a:tc>
                <a:tc>
                  <a:txBody>
                    <a:bodyPr/>
                    <a:lstStyle/>
                    <a:p>
                      <a:pPr algn="ctr" fontAlgn="b"/>
                      <a:endParaRPr lang="en-US" sz="1600" b="0" i="0" u="none" strike="noStrike" dirty="0">
                        <a:solidFill>
                          <a:srgbClr val="000000"/>
                        </a:solidFill>
                        <a:effectLst/>
                        <a:latin typeface="Calibri"/>
                      </a:endParaRP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40000"/>
                        <a:lumOff val="60000"/>
                      </a:schemeClr>
                    </a:solidFill>
                  </a:tcPr>
                </a:tc>
                <a:tc>
                  <a:txBody>
                    <a:bodyPr/>
                    <a:lstStyle/>
                    <a:p>
                      <a:pPr algn="ctr" fontAlgn="b"/>
                      <a:endParaRPr lang="en-US" sz="1600" b="0" i="0" u="none" strike="noStrike" dirty="0">
                        <a:solidFill>
                          <a:srgbClr val="000000"/>
                        </a:solidFill>
                        <a:effectLst/>
                        <a:latin typeface="Calibri"/>
                      </a:endParaRP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40000"/>
                        <a:lumOff val="60000"/>
                      </a:schemeClr>
                    </a:solidFill>
                  </a:tcPr>
                </a:tc>
                <a:tc>
                  <a:txBody>
                    <a:bodyPr/>
                    <a:lstStyle/>
                    <a:p>
                      <a:pPr algn="ctr" fontAlgn="b"/>
                      <a:r>
                        <a:rPr lang="en-US" sz="1600" b="0" i="0" u="none" strike="noStrike" dirty="0">
                          <a:solidFill>
                            <a:srgbClr val="000000"/>
                          </a:solidFill>
                          <a:effectLst/>
                          <a:latin typeface="Calibri"/>
                        </a:rPr>
                        <a:t>~400</a:t>
                      </a: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40000"/>
                        <a:lumOff val="60000"/>
                      </a:schemeClr>
                    </a:solidFill>
                  </a:tcPr>
                </a:tc>
                <a:tc>
                  <a:txBody>
                    <a:bodyPr/>
                    <a:lstStyle/>
                    <a:p>
                      <a:pPr algn="ctr" fontAlgn="b"/>
                      <a:r>
                        <a:rPr lang="en-US" sz="1600" b="0" i="0" u="none" strike="noStrike" dirty="0">
                          <a:solidFill>
                            <a:srgbClr val="000000"/>
                          </a:solidFill>
                          <a:effectLst/>
                          <a:latin typeface="Calibri"/>
                        </a:rPr>
                        <a:t>0</a:t>
                      </a: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40000"/>
                        <a:lumOff val="60000"/>
                      </a:schemeClr>
                    </a:solidFill>
                  </a:tcPr>
                </a:tc>
                <a:tc>
                  <a:txBody>
                    <a:bodyPr/>
                    <a:lstStyle/>
                    <a:p>
                      <a:pPr algn="ctr" fontAlgn="b"/>
                      <a:r>
                        <a:rPr lang="en-US" sz="1600" b="0" i="0" u="none" strike="noStrike" dirty="0">
                          <a:solidFill>
                            <a:srgbClr val="000000"/>
                          </a:solidFill>
                          <a:effectLst/>
                          <a:latin typeface="Calibri"/>
                        </a:rPr>
                        <a:t>~400</a:t>
                      </a: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40000"/>
                        <a:lumOff val="60000"/>
                      </a:schemeClr>
                    </a:solidFill>
                  </a:tcPr>
                </a:tc>
                <a:extLst>
                  <a:ext uri="{0D108BD9-81ED-4DB2-BD59-A6C34878D82A}">
                    <a16:rowId xmlns:a16="http://schemas.microsoft.com/office/drawing/2014/main" val="10003"/>
                  </a:ext>
                </a:extLst>
              </a:tr>
              <a:tr h="296956">
                <a:tc>
                  <a:txBody>
                    <a:bodyPr/>
                    <a:lstStyle/>
                    <a:p>
                      <a:pPr algn="l" fontAlgn="b"/>
                      <a:r>
                        <a:rPr lang="en-US" sz="1600" b="0" i="0" u="none" strike="noStrike" dirty="0">
                          <a:solidFill>
                            <a:srgbClr val="000000"/>
                          </a:solidFill>
                          <a:effectLst/>
                          <a:latin typeface="Calibri"/>
                        </a:rPr>
                        <a:t>33</a:t>
                      </a: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algn="ctr" fontAlgn="b"/>
                      <a:r>
                        <a:rPr lang="en-US" sz="1600" b="0" i="0" u="none" strike="noStrike" dirty="0">
                          <a:solidFill>
                            <a:srgbClr val="000000"/>
                          </a:solidFill>
                          <a:effectLst/>
                          <a:latin typeface="Calibri"/>
                        </a:rPr>
                        <a:t>33402</a:t>
                      </a: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algn="ctr" fontAlgn="b"/>
                      <a:r>
                        <a:rPr lang="en-US" sz="1600" b="0" i="0" u="none" strike="noStrike" dirty="0">
                          <a:solidFill>
                            <a:srgbClr val="000000"/>
                          </a:solidFill>
                          <a:effectLst/>
                          <a:latin typeface="Calibri"/>
                        </a:rPr>
                        <a:t>8,901</a:t>
                      </a: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algn="ctr" fontAlgn="b"/>
                      <a:r>
                        <a:rPr lang="en-US" sz="1600" b="0" i="0" u="none" strike="noStrike" dirty="0">
                          <a:solidFill>
                            <a:srgbClr val="000000"/>
                          </a:solidFill>
                          <a:effectLst/>
                          <a:latin typeface="Calibri"/>
                        </a:rPr>
                        <a:t>3,200</a:t>
                      </a: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algn="ctr" fontAlgn="b"/>
                      <a:r>
                        <a:rPr lang="en-US" sz="1600" b="0" i="0" u="none" strike="noStrike" dirty="0">
                          <a:solidFill>
                            <a:srgbClr val="000000"/>
                          </a:solidFill>
                          <a:effectLst/>
                          <a:latin typeface="Calibri"/>
                        </a:rPr>
                        <a:t>12,101</a:t>
                      </a: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algn="ctr" fontAlgn="b"/>
                      <a:r>
                        <a:rPr lang="en-US" sz="1600" b="0" i="0" u="none" strike="noStrike" dirty="0" smtClean="0">
                          <a:solidFill>
                            <a:srgbClr val="000000"/>
                          </a:solidFill>
                          <a:effectLst/>
                          <a:latin typeface="Calibri"/>
                        </a:rPr>
                        <a:t>200</a:t>
                      </a:r>
                      <a:endParaRPr lang="en-US" sz="1600" b="0" i="0" u="none" strike="noStrike" dirty="0">
                        <a:solidFill>
                          <a:srgbClr val="000000"/>
                        </a:solidFill>
                        <a:effectLst/>
                        <a:latin typeface="Calibri"/>
                      </a:endParaRP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algn="ctr" fontAlgn="b"/>
                      <a:r>
                        <a:rPr lang="en-US" sz="1600" b="0" i="0" u="none" strike="noStrike" dirty="0">
                          <a:solidFill>
                            <a:srgbClr val="000000"/>
                          </a:solidFill>
                          <a:effectLst/>
                          <a:latin typeface="Calibri"/>
                        </a:rPr>
                        <a:t>0</a:t>
                      </a: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algn="ctr" fontAlgn="b"/>
                      <a:r>
                        <a:rPr lang="en-US" sz="1600" b="0" i="0" u="none" strike="noStrike" dirty="0" smtClean="0">
                          <a:solidFill>
                            <a:srgbClr val="000000"/>
                          </a:solidFill>
                          <a:effectLst/>
                          <a:latin typeface="Calibri"/>
                        </a:rPr>
                        <a:t>200</a:t>
                      </a:r>
                      <a:endParaRPr lang="en-US" sz="1600" b="0" i="0" u="none" strike="noStrike" dirty="0">
                        <a:solidFill>
                          <a:srgbClr val="000000"/>
                        </a:solidFill>
                        <a:effectLst/>
                        <a:latin typeface="Calibri"/>
                      </a:endParaRP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extLst>
                  <a:ext uri="{0D108BD9-81ED-4DB2-BD59-A6C34878D82A}">
                    <a16:rowId xmlns:a16="http://schemas.microsoft.com/office/drawing/2014/main" val="10004"/>
                  </a:ext>
                </a:extLst>
              </a:tr>
              <a:tr h="296956">
                <a:tc>
                  <a:txBody>
                    <a:bodyPr/>
                    <a:lstStyle/>
                    <a:p>
                      <a:pPr algn="l" fontAlgn="b"/>
                      <a:r>
                        <a:rPr lang="en-US" sz="1600" b="0" i="0" u="none" strike="noStrike" dirty="0">
                          <a:solidFill>
                            <a:srgbClr val="000000"/>
                          </a:solidFill>
                          <a:effectLst/>
                          <a:latin typeface="Calibri"/>
                        </a:rPr>
                        <a:t>43</a:t>
                      </a: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algn="ctr" fontAlgn="b"/>
                      <a:r>
                        <a:rPr lang="en-US" sz="1600" b="0" i="0" u="none" strike="noStrike" dirty="0">
                          <a:solidFill>
                            <a:srgbClr val="000000"/>
                          </a:solidFill>
                          <a:effectLst/>
                          <a:latin typeface="Calibri"/>
                        </a:rPr>
                        <a:t>430320</a:t>
                      </a: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algn="ctr" fontAlgn="b"/>
                      <a:r>
                        <a:rPr lang="en-US" sz="1600" b="0" i="0" u="none" strike="noStrike" dirty="0">
                          <a:solidFill>
                            <a:srgbClr val="000000"/>
                          </a:solidFill>
                          <a:effectLst/>
                          <a:latin typeface="Calibri"/>
                        </a:rPr>
                        <a:t>8,558</a:t>
                      </a: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algn="ctr" fontAlgn="b"/>
                      <a:r>
                        <a:rPr lang="en-US" sz="1600" b="0" i="0" u="none" strike="noStrike" dirty="0">
                          <a:solidFill>
                            <a:srgbClr val="000000"/>
                          </a:solidFill>
                          <a:effectLst/>
                          <a:latin typeface="Calibri"/>
                        </a:rPr>
                        <a:t>3,200</a:t>
                      </a: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algn="ctr" fontAlgn="b"/>
                      <a:r>
                        <a:rPr lang="en-US" sz="1600" b="0" i="0" u="none" strike="noStrike" dirty="0">
                          <a:solidFill>
                            <a:srgbClr val="000000"/>
                          </a:solidFill>
                          <a:effectLst/>
                          <a:latin typeface="Calibri"/>
                        </a:rPr>
                        <a:t>11,758</a:t>
                      </a: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algn="ctr" fontAlgn="b"/>
                      <a:r>
                        <a:rPr lang="en-US" sz="1600" b="0" i="0" u="none" strike="noStrike" dirty="0" smtClean="0">
                          <a:solidFill>
                            <a:srgbClr val="000000"/>
                          </a:solidFill>
                          <a:effectLst/>
                          <a:latin typeface="Calibri"/>
                        </a:rPr>
                        <a:t>200</a:t>
                      </a:r>
                      <a:endParaRPr lang="en-US" sz="1600" b="0" i="0" u="none" strike="noStrike" dirty="0">
                        <a:solidFill>
                          <a:srgbClr val="000000"/>
                        </a:solidFill>
                        <a:effectLst/>
                        <a:latin typeface="Calibri"/>
                      </a:endParaRP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algn="ctr" fontAlgn="b"/>
                      <a:r>
                        <a:rPr lang="en-US" sz="1600" b="0" i="0" u="none" strike="noStrike" dirty="0">
                          <a:solidFill>
                            <a:srgbClr val="000000"/>
                          </a:solidFill>
                          <a:effectLst/>
                          <a:latin typeface="Calibri"/>
                        </a:rPr>
                        <a:t>0</a:t>
                      </a: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algn="ctr" fontAlgn="b"/>
                      <a:r>
                        <a:rPr lang="en-US" sz="1600" b="0" i="0" u="none" strike="noStrike" dirty="0" smtClean="0">
                          <a:solidFill>
                            <a:srgbClr val="000000"/>
                          </a:solidFill>
                          <a:effectLst/>
                          <a:latin typeface="Calibri"/>
                        </a:rPr>
                        <a:t>200</a:t>
                      </a:r>
                      <a:endParaRPr lang="en-US" sz="1600" b="0" i="0" u="none" strike="noStrike" dirty="0">
                        <a:solidFill>
                          <a:srgbClr val="000000"/>
                        </a:solidFill>
                        <a:effectLst/>
                        <a:latin typeface="Calibri"/>
                      </a:endParaRP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extLst>
                  <a:ext uri="{0D108BD9-81ED-4DB2-BD59-A6C34878D82A}">
                    <a16:rowId xmlns:a16="http://schemas.microsoft.com/office/drawing/2014/main" val="10005"/>
                  </a:ext>
                </a:extLst>
              </a:tr>
              <a:tr h="296956">
                <a:tc>
                  <a:txBody>
                    <a:bodyPr/>
                    <a:lstStyle/>
                    <a:p>
                      <a:pPr algn="l" fontAlgn="b"/>
                      <a:r>
                        <a:rPr lang="en-US" sz="1600" b="0" i="0" u="none" strike="noStrike" dirty="0">
                          <a:solidFill>
                            <a:srgbClr val="000000"/>
                          </a:solidFill>
                          <a:effectLst/>
                          <a:latin typeface="Calibri"/>
                        </a:rPr>
                        <a:t>52</a:t>
                      </a: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algn="ctr" fontAlgn="b"/>
                      <a:r>
                        <a:rPr lang="en-US" sz="1600" b="0" i="0" u="none" strike="noStrike" dirty="0">
                          <a:solidFill>
                            <a:srgbClr val="000000"/>
                          </a:solidFill>
                          <a:effectLst/>
                          <a:latin typeface="Calibri"/>
                        </a:rPr>
                        <a:t>520415</a:t>
                      </a: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algn="ctr" fontAlgn="b"/>
                      <a:r>
                        <a:rPr lang="en-US" sz="1600" b="0" i="0" u="none" strike="noStrike" dirty="0">
                          <a:solidFill>
                            <a:srgbClr val="000000"/>
                          </a:solidFill>
                          <a:effectLst/>
                          <a:latin typeface="Calibri"/>
                        </a:rPr>
                        <a:t>8,569</a:t>
                      </a: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algn="ctr" fontAlgn="b"/>
                      <a:r>
                        <a:rPr lang="en-US" sz="1600" b="0" i="0" u="none" strike="noStrike" dirty="0">
                          <a:solidFill>
                            <a:srgbClr val="000000"/>
                          </a:solidFill>
                          <a:effectLst/>
                          <a:latin typeface="Calibri"/>
                        </a:rPr>
                        <a:t>3,188</a:t>
                      </a: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algn="ctr" fontAlgn="b"/>
                      <a:r>
                        <a:rPr lang="en-US" sz="1600" b="0" i="0" u="none" strike="noStrike" dirty="0">
                          <a:solidFill>
                            <a:srgbClr val="000000"/>
                          </a:solidFill>
                          <a:effectLst/>
                          <a:latin typeface="Calibri"/>
                        </a:rPr>
                        <a:t>11,757</a:t>
                      </a: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algn="ctr" fontAlgn="b"/>
                      <a:r>
                        <a:rPr lang="en-US" sz="1600" b="0" i="0" u="none" strike="noStrike" dirty="0" smtClean="0">
                          <a:solidFill>
                            <a:srgbClr val="000000"/>
                          </a:solidFill>
                          <a:effectLst/>
                          <a:latin typeface="Calibri"/>
                        </a:rPr>
                        <a:t>200</a:t>
                      </a:r>
                      <a:endParaRPr lang="en-US" sz="1600" b="0" i="0" u="none" strike="noStrike" dirty="0">
                        <a:solidFill>
                          <a:srgbClr val="000000"/>
                        </a:solidFill>
                        <a:effectLst/>
                        <a:latin typeface="Calibri"/>
                      </a:endParaRP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algn="ctr" fontAlgn="b"/>
                      <a:r>
                        <a:rPr lang="en-US" sz="1600" b="0" i="0" u="none" strike="noStrike" dirty="0">
                          <a:solidFill>
                            <a:srgbClr val="000000"/>
                          </a:solidFill>
                          <a:effectLst/>
                          <a:latin typeface="Calibri"/>
                        </a:rPr>
                        <a:t>0</a:t>
                      </a: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algn="ctr" fontAlgn="b"/>
                      <a:r>
                        <a:rPr lang="en-US" sz="1600" b="0" i="0" u="none" strike="noStrike" dirty="0" smtClean="0">
                          <a:solidFill>
                            <a:srgbClr val="000000"/>
                          </a:solidFill>
                          <a:effectLst/>
                          <a:latin typeface="Calibri"/>
                        </a:rPr>
                        <a:t>200</a:t>
                      </a:r>
                      <a:endParaRPr lang="en-US" sz="1600" b="0" i="0" u="none" strike="noStrike" dirty="0">
                        <a:solidFill>
                          <a:srgbClr val="000000"/>
                        </a:solidFill>
                        <a:effectLst/>
                        <a:latin typeface="Calibri"/>
                      </a:endParaRP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extLst>
                  <a:ext uri="{0D108BD9-81ED-4DB2-BD59-A6C34878D82A}">
                    <a16:rowId xmlns:a16="http://schemas.microsoft.com/office/drawing/2014/main" val="10006"/>
                  </a:ext>
                </a:extLst>
              </a:tr>
              <a:tr h="296956">
                <a:tc>
                  <a:txBody>
                    <a:bodyPr/>
                    <a:lstStyle/>
                    <a:p>
                      <a:pPr algn="l" fontAlgn="b"/>
                      <a:r>
                        <a:rPr lang="en-US" sz="1600" b="0" i="0" u="none" strike="noStrike" dirty="0">
                          <a:solidFill>
                            <a:srgbClr val="000000"/>
                          </a:solidFill>
                          <a:effectLst/>
                          <a:latin typeface="Calibri"/>
                        </a:rPr>
                        <a:t>53</a:t>
                      </a: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algn="ctr" fontAlgn="b"/>
                      <a:r>
                        <a:rPr lang="en-US" sz="1600" b="0" i="0" u="none" strike="noStrike" dirty="0">
                          <a:solidFill>
                            <a:srgbClr val="000000"/>
                          </a:solidFill>
                          <a:effectLst/>
                          <a:latin typeface="Calibri"/>
                        </a:rPr>
                        <a:t>53528</a:t>
                      </a: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algn="ctr" fontAlgn="b"/>
                      <a:r>
                        <a:rPr lang="en-US" sz="1600" b="0" i="0" u="none" strike="noStrike" dirty="0">
                          <a:solidFill>
                            <a:srgbClr val="000000"/>
                          </a:solidFill>
                          <a:effectLst/>
                          <a:latin typeface="Calibri"/>
                        </a:rPr>
                        <a:t>13,790</a:t>
                      </a: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algn="ctr" fontAlgn="b"/>
                      <a:r>
                        <a:rPr lang="en-US" sz="1600" b="0" i="0" u="none" strike="noStrike" dirty="0">
                          <a:solidFill>
                            <a:srgbClr val="000000"/>
                          </a:solidFill>
                          <a:effectLst/>
                          <a:latin typeface="Calibri"/>
                        </a:rPr>
                        <a:t>3,200</a:t>
                      </a: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algn="ctr" fontAlgn="b"/>
                      <a:r>
                        <a:rPr lang="en-US" sz="1600" b="0" i="0" u="none" strike="noStrike" dirty="0">
                          <a:solidFill>
                            <a:srgbClr val="000000"/>
                          </a:solidFill>
                          <a:effectLst/>
                          <a:latin typeface="Calibri"/>
                        </a:rPr>
                        <a:t>16,990</a:t>
                      </a: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algn="ctr" fontAlgn="b"/>
                      <a:r>
                        <a:rPr lang="en-US" sz="1600" b="0" i="0" u="none" strike="noStrike" dirty="0" smtClean="0">
                          <a:solidFill>
                            <a:srgbClr val="000000"/>
                          </a:solidFill>
                          <a:effectLst/>
                          <a:latin typeface="Calibri"/>
                        </a:rPr>
                        <a:t>250</a:t>
                      </a:r>
                      <a:endParaRPr lang="en-US" sz="1600" b="0" i="0" u="none" strike="noStrike" dirty="0">
                        <a:solidFill>
                          <a:srgbClr val="000000"/>
                        </a:solidFill>
                        <a:effectLst/>
                        <a:latin typeface="Calibri"/>
                      </a:endParaRP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algn="ctr" fontAlgn="b"/>
                      <a:r>
                        <a:rPr lang="en-US" sz="1600" b="0" i="0" u="none" strike="noStrike" dirty="0">
                          <a:solidFill>
                            <a:srgbClr val="000000"/>
                          </a:solidFill>
                          <a:effectLst/>
                          <a:latin typeface="Calibri"/>
                        </a:rPr>
                        <a:t>0</a:t>
                      </a: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algn="ctr" fontAlgn="b"/>
                      <a:r>
                        <a:rPr lang="en-US" sz="1600" b="0" i="0" u="none" strike="noStrike" dirty="0" smtClean="0">
                          <a:solidFill>
                            <a:srgbClr val="000000"/>
                          </a:solidFill>
                          <a:effectLst/>
                          <a:latin typeface="Calibri"/>
                        </a:rPr>
                        <a:t>250</a:t>
                      </a:r>
                      <a:endParaRPr lang="en-US" sz="1600" b="0" i="0" u="none" strike="noStrike" dirty="0">
                        <a:solidFill>
                          <a:srgbClr val="000000"/>
                        </a:solidFill>
                        <a:effectLst/>
                        <a:latin typeface="Calibri"/>
                      </a:endParaRP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extLst>
                  <a:ext uri="{0D108BD9-81ED-4DB2-BD59-A6C34878D82A}">
                    <a16:rowId xmlns:a16="http://schemas.microsoft.com/office/drawing/2014/main" val="10007"/>
                  </a:ext>
                </a:extLst>
              </a:tr>
              <a:tr h="296956">
                <a:tc>
                  <a:txBody>
                    <a:bodyPr/>
                    <a:lstStyle/>
                    <a:p>
                      <a:pPr algn="l" fontAlgn="b"/>
                      <a:r>
                        <a:rPr lang="en-US" sz="1600" b="0" i="0" u="none" strike="noStrike" dirty="0">
                          <a:solidFill>
                            <a:srgbClr val="000000"/>
                          </a:solidFill>
                          <a:effectLst/>
                          <a:latin typeface="Calibri"/>
                        </a:rPr>
                        <a:t>62</a:t>
                      </a: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algn="ctr" fontAlgn="b"/>
                      <a:r>
                        <a:rPr lang="en-US" sz="1600" b="0" i="0" u="none" strike="noStrike" dirty="0">
                          <a:solidFill>
                            <a:srgbClr val="000000"/>
                          </a:solidFill>
                          <a:effectLst/>
                          <a:latin typeface="Calibri"/>
                        </a:rPr>
                        <a:t>620411</a:t>
                      </a: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algn="ctr" fontAlgn="b"/>
                      <a:r>
                        <a:rPr lang="en-US" sz="1600" b="0" i="0" u="none" strike="noStrike" dirty="0">
                          <a:solidFill>
                            <a:srgbClr val="000000"/>
                          </a:solidFill>
                          <a:effectLst/>
                          <a:latin typeface="Calibri"/>
                        </a:rPr>
                        <a:t>8,569</a:t>
                      </a: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algn="ctr" fontAlgn="b"/>
                      <a:r>
                        <a:rPr lang="en-US" sz="1600" b="0" i="0" u="none" strike="noStrike" dirty="0">
                          <a:solidFill>
                            <a:srgbClr val="000000"/>
                          </a:solidFill>
                          <a:effectLst/>
                          <a:latin typeface="Calibri"/>
                        </a:rPr>
                        <a:t>3,188</a:t>
                      </a: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algn="ctr" fontAlgn="b"/>
                      <a:r>
                        <a:rPr lang="en-US" sz="1600" b="0" i="0" u="none" strike="noStrike" dirty="0">
                          <a:solidFill>
                            <a:srgbClr val="000000"/>
                          </a:solidFill>
                          <a:effectLst/>
                          <a:latin typeface="Calibri"/>
                        </a:rPr>
                        <a:t>11,757</a:t>
                      </a: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algn="ctr" fontAlgn="b"/>
                      <a:r>
                        <a:rPr lang="en-US" sz="1600" b="0" i="0" u="none" strike="noStrike" dirty="0" smtClean="0">
                          <a:solidFill>
                            <a:srgbClr val="000000"/>
                          </a:solidFill>
                          <a:effectLst/>
                          <a:latin typeface="Calibri"/>
                        </a:rPr>
                        <a:t>200</a:t>
                      </a:r>
                      <a:endParaRPr lang="en-US" sz="1600" b="0" i="0" u="none" strike="noStrike" dirty="0">
                        <a:solidFill>
                          <a:srgbClr val="000000"/>
                        </a:solidFill>
                        <a:effectLst/>
                        <a:latin typeface="Calibri"/>
                      </a:endParaRP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algn="ctr" fontAlgn="b"/>
                      <a:r>
                        <a:rPr lang="en-US" sz="1600" b="0" i="0" u="none" strike="noStrike" dirty="0">
                          <a:solidFill>
                            <a:srgbClr val="000000"/>
                          </a:solidFill>
                          <a:effectLst/>
                          <a:latin typeface="Calibri"/>
                        </a:rPr>
                        <a:t>0</a:t>
                      </a: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algn="ctr" fontAlgn="b"/>
                      <a:r>
                        <a:rPr lang="en-US" sz="1600" b="0" i="0" u="none" strike="noStrike" dirty="0" smtClean="0">
                          <a:solidFill>
                            <a:srgbClr val="000000"/>
                          </a:solidFill>
                          <a:effectLst/>
                          <a:latin typeface="Calibri"/>
                        </a:rPr>
                        <a:t>200</a:t>
                      </a:r>
                      <a:endParaRPr lang="en-US" sz="1600" b="0" i="0" u="none" strike="noStrike" dirty="0">
                        <a:solidFill>
                          <a:srgbClr val="000000"/>
                        </a:solidFill>
                        <a:effectLst/>
                        <a:latin typeface="Calibri"/>
                      </a:endParaRPr>
                    </a:p>
                  </a:txBody>
                  <a:tcPr marL="8561" marR="8561" marT="85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11324353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1" name="Rectangle 1027"/>
          <p:cNvSpPr>
            <a:spLocks noGrp="1" noChangeArrowheads="1"/>
          </p:cNvSpPr>
          <p:nvPr>
            <p:ph type="body" idx="1"/>
          </p:nvPr>
        </p:nvSpPr>
        <p:spPr>
          <a:xfrm>
            <a:off x="457200" y="1493837"/>
            <a:ext cx="8229600" cy="4525963"/>
          </a:xfrm>
        </p:spPr>
        <p:txBody>
          <a:bodyPr/>
          <a:lstStyle/>
          <a:p>
            <a:pPr eaLnBrk="1" hangingPunct="1">
              <a:spcBef>
                <a:spcPts val="600"/>
              </a:spcBef>
              <a:spcAft>
                <a:spcPts val="600"/>
              </a:spcAft>
              <a:defRPr/>
            </a:pPr>
            <a:r>
              <a:rPr lang="en-US" altLang="en-US" sz="2400" dirty="0">
                <a:cs typeface="Arial" panose="020B0604020202020204" pitchFamily="34" charset="0"/>
              </a:rPr>
              <a:t>Must be places of comfort and safety.</a:t>
            </a:r>
          </a:p>
          <a:p>
            <a:pPr eaLnBrk="1" hangingPunct="1">
              <a:spcBef>
                <a:spcPts val="600"/>
              </a:spcBef>
              <a:spcAft>
                <a:spcPts val="600"/>
              </a:spcAft>
              <a:defRPr/>
            </a:pPr>
            <a:r>
              <a:rPr lang="en-US" altLang="en-US" sz="2400" dirty="0">
                <a:cs typeface="Arial" panose="020B0604020202020204" pitchFamily="34" charset="0"/>
              </a:rPr>
              <a:t>Must be readily accessible to individuals affected. </a:t>
            </a:r>
          </a:p>
          <a:p>
            <a:pPr eaLnBrk="1" hangingPunct="1">
              <a:spcBef>
                <a:spcPts val="600"/>
              </a:spcBef>
              <a:spcAft>
                <a:spcPts val="600"/>
              </a:spcAft>
              <a:defRPr/>
            </a:pPr>
            <a:r>
              <a:rPr lang="en-US" altLang="en-US" sz="2400" dirty="0">
                <a:cs typeface="Arial" panose="020B0604020202020204" pitchFamily="34" charset="0"/>
              </a:rPr>
              <a:t>Must be strong advocates for all evacuees.  </a:t>
            </a:r>
          </a:p>
          <a:p>
            <a:pPr eaLnBrk="1" hangingPunct="1">
              <a:spcBef>
                <a:spcPts val="600"/>
              </a:spcBef>
              <a:spcAft>
                <a:spcPts val="600"/>
              </a:spcAft>
              <a:defRPr/>
            </a:pPr>
            <a:r>
              <a:rPr lang="en-US" altLang="en-US" sz="2400" dirty="0">
                <a:cs typeface="Arial" panose="020B0604020202020204" pitchFamily="34" charset="0"/>
              </a:rPr>
              <a:t>Must provide a safe and secure environment that accommodates the broadest range of needs in our installation.</a:t>
            </a:r>
          </a:p>
        </p:txBody>
      </p:sp>
      <p:sp>
        <p:nvSpPr>
          <p:cNvPr id="2" name="Rectangle 1"/>
          <p:cNvSpPr/>
          <p:nvPr/>
        </p:nvSpPr>
        <p:spPr>
          <a:xfrm>
            <a:off x="1872343" y="353635"/>
            <a:ext cx="5657356" cy="553998"/>
          </a:xfrm>
          <a:prstGeom prst="rect">
            <a:avLst/>
          </a:prstGeom>
        </p:spPr>
        <p:txBody>
          <a:bodyPr wrap="square">
            <a:spAutoFit/>
          </a:bodyPr>
          <a:lstStyle/>
          <a:p>
            <a:pPr algn="ctr"/>
            <a:r>
              <a:rPr lang="en-US" sz="3000" dirty="0">
                <a:solidFill>
                  <a:schemeClr val="bg1"/>
                </a:solidFill>
                <a:latin typeface="+mj-lt"/>
                <a:cs typeface="Times New Roman" charset="0"/>
              </a:rPr>
              <a:t>Sheltering Philosophy</a:t>
            </a:r>
            <a:endParaRPr lang="en-US" sz="3000" dirty="0">
              <a:solidFill>
                <a:schemeClr val="bg1"/>
              </a:solidFill>
              <a:latin typeface="+mj-lt"/>
            </a:endParaRPr>
          </a:p>
        </p:txBody>
      </p:sp>
    </p:spTree>
    <p:extLst>
      <p:ext uri="{BB962C8B-B14F-4D97-AF65-F5344CB8AC3E}">
        <p14:creationId xmlns:p14="http://schemas.microsoft.com/office/powerpoint/2010/main" val="2284684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57200" y="1696382"/>
            <a:ext cx="8686800" cy="4478149"/>
          </a:xfrm>
          <a:prstGeom prst="rect">
            <a:avLst/>
          </a:prstGeom>
          <a:noFill/>
        </p:spPr>
        <p:txBody>
          <a:bodyPr wrap="square">
            <a:spAutoFit/>
          </a:bodyPr>
          <a:lstStyle/>
          <a:p>
            <a:pPr marL="457200" indent="-457200">
              <a:spcBef>
                <a:spcPts val="600"/>
              </a:spcBef>
              <a:spcAft>
                <a:spcPts val="0"/>
              </a:spcAft>
              <a:buFont typeface="Arial" panose="020B0604020202020204" pitchFamily="34" charset="0"/>
              <a:buChar char="•"/>
              <a:defRPr/>
            </a:pPr>
            <a:r>
              <a:rPr lang="en-US" sz="2000" dirty="0">
                <a:latin typeface="+mn-lt"/>
              </a:rPr>
              <a:t>Established Shelter Layout</a:t>
            </a:r>
          </a:p>
          <a:p>
            <a:pPr marL="457200" indent="-457200" algn="l">
              <a:spcBef>
                <a:spcPts val="600"/>
              </a:spcBef>
              <a:spcAft>
                <a:spcPts val="0"/>
              </a:spcAft>
              <a:buFont typeface="Arial" panose="020B0604020202020204" pitchFamily="34" charset="0"/>
              <a:buChar char="•"/>
              <a:defRPr/>
            </a:pPr>
            <a:r>
              <a:rPr lang="en-US" sz="2000" dirty="0">
                <a:latin typeface="+mn-lt"/>
              </a:rPr>
              <a:t>Receive, Screen, Process &amp; Shelter Evacuated Personnel (24hr Operations)</a:t>
            </a:r>
          </a:p>
          <a:p>
            <a:pPr marL="457200" indent="-457200" algn="l">
              <a:spcBef>
                <a:spcPts val="600"/>
              </a:spcBef>
              <a:spcAft>
                <a:spcPts val="0"/>
              </a:spcAft>
              <a:buFont typeface="Arial" panose="020B0604020202020204" pitchFamily="34" charset="0"/>
              <a:buChar char="•"/>
              <a:defRPr/>
            </a:pPr>
            <a:r>
              <a:rPr lang="en-US" sz="2000" dirty="0">
                <a:latin typeface="+mn-lt"/>
              </a:rPr>
              <a:t>Process &amp; shelter a minimum of 100 persons/per hour for 12 hours</a:t>
            </a:r>
          </a:p>
          <a:p>
            <a:pPr marL="457200" indent="-457200">
              <a:spcBef>
                <a:spcPts val="600"/>
              </a:spcBef>
              <a:spcAft>
                <a:spcPts val="0"/>
              </a:spcAft>
              <a:buFont typeface="Arial" panose="020B0604020202020204" pitchFamily="34" charset="0"/>
              <a:buChar char="•"/>
              <a:defRPr/>
            </a:pPr>
            <a:r>
              <a:rPr lang="en-US" sz="2000" dirty="0">
                <a:latin typeface="+mn-lt"/>
              </a:rPr>
              <a:t>Registration &amp; Access Control</a:t>
            </a:r>
          </a:p>
          <a:p>
            <a:pPr marL="457200" indent="-457200">
              <a:spcBef>
                <a:spcPts val="600"/>
              </a:spcBef>
              <a:spcAft>
                <a:spcPts val="0"/>
              </a:spcAft>
              <a:buFont typeface="Arial" panose="020B0604020202020204" pitchFamily="34" charset="0"/>
              <a:buChar char="•"/>
              <a:defRPr/>
            </a:pPr>
            <a:r>
              <a:rPr lang="en-US" sz="2000" dirty="0">
                <a:latin typeface="+mn-lt"/>
              </a:rPr>
              <a:t>Bed Space Management</a:t>
            </a:r>
          </a:p>
          <a:p>
            <a:pPr marL="457200" indent="-457200">
              <a:spcBef>
                <a:spcPts val="600"/>
              </a:spcBef>
              <a:spcAft>
                <a:spcPts val="0"/>
              </a:spcAft>
              <a:buFont typeface="Arial" panose="020B0604020202020204" pitchFamily="34" charset="0"/>
              <a:buChar char="•"/>
              <a:defRPr/>
            </a:pPr>
            <a:r>
              <a:rPr lang="en-US" sz="2000" dirty="0">
                <a:latin typeface="+mn-lt"/>
              </a:rPr>
              <a:t>Child/Infant Care</a:t>
            </a:r>
          </a:p>
          <a:p>
            <a:pPr marL="457200" indent="-457200">
              <a:spcBef>
                <a:spcPts val="600"/>
              </a:spcBef>
              <a:spcAft>
                <a:spcPts val="0"/>
              </a:spcAft>
              <a:buFont typeface="Arial" panose="020B0604020202020204" pitchFamily="34" charset="0"/>
              <a:buChar char="•"/>
              <a:defRPr/>
            </a:pPr>
            <a:r>
              <a:rPr lang="en-US" sz="2000" dirty="0">
                <a:latin typeface="+mn-lt"/>
              </a:rPr>
              <a:t>Special Needs (ADA Compliant Facilities)</a:t>
            </a:r>
          </a:p>
          <a:p>
            <a:pPr marL="285750" indent="-285750">
              <a:spcBef>
                <a:spcPts val="600"/>
              </a:spcBef>
              <a:buFont typeface="Arial" panose="020B0604020202020204" pitchFamily="34" charset="0"/>
              <a:buChar char="•"/>
            </a:pPr>
            <a:r>
              <a:rPr lang="en-US" sz="2000" dirty="0">
                <a:latin typeface="+mn-lt"/>
                <a:cs typeface="Arial" panose="020B0604020202020204" pitchFamily="34" charset="0"/>
              </a:rPr>
              <a:t>  All ECCs will remain under military control, until otherwise</a:t>
            </a:r>
          </a:p>
          <a:p>
            <a:pPr>
              <a:spcBef>
                <a:spcPts val="600"/>
              </a:spcBef>
            </a:pPr>
            <a:r>
              <a:rPr lang="en-US" sz="2000" dirty="0">
                <a:latin typeface="+mn-lt"/>
                <a:cs typeface="Arial" panose="020B0604020202020204" pitchFamily="34" charset="0"/>
              </a:rPr>
              <a:t>      directed by the EOC.</a:t>
            </a:r>
          </a:p>
          <a:p>
            <a:pPr marL="457200" indent="-457200">
              <a:spcBef>
                <a:spcPts val="600"/>
              </a:spcBef>
              <a:spcAft>
                <a:spcPts val="0"/>
              </a:spcAft>
              <a:buFont typeface="Arial" panose="020B0604020202020204" pitchFamily="34" charset="0"/>
              <a:buChar char="•"/>
              <a:defRPr/>
            </a:pPr>
            <a:endParaRPr lang="en-US" sz="2000" dirty="0">
              <a:latin typeface="+mn-lt"/>
            </a:endParaRPr>
          </a:p>
        </p:txBody>
      </p:sp>
      <p:sp>
        <p:nvSpPr>
          <p:cNvPr id="6" name="Rectangle 5"/>
          <p:cNvSpPr/>
          <p:nvPr/>
        </p:nvSpPr>
        <p:spPr>
          <a:xfrm>
            <a:off x="914401" y="142346"/>
            <a:ext cx="7391399" cy="1015663"/>
          </a:xfrm>
          <a:prstGeom prst="rect">
            <a:avLst/>
          </a:prstGeom>
        </p:spPr>
        <p:txBody>
          <a:bodyPr wrap="square">
            <a:spAutoFit/>
          </a:bodyPr>
          <a:lstStyle/>
          <a:p>
            <a:pPr algn="ctr"/>
            <a:r>
              <a:rPr lang="en-US" sz="3000" dirty="0">
                <a:solidFill>
                  <a:schemeClr val="bg1"/>
                </a:solidFill>
                <a:latin typeface="+mj-lt"/>
              </a:rPr>
              <a:t>Shelter / ECC </a:t>
            </a:r>
          </a:p>
          <a:p>
            <a:pPr algn="ctr"/>
            <a:r>
              <a:rPr lang="en-US" sz="3000" dirty="0">
                <a:solidFill>
                  <a:schemeClr val="bg1"/>
                </a:solidFill>
                <a:latin typeface="+mj-lt"/>
              </a:rPr>
              <a:t>Requirements</a:t>
            </a:r>
          </a:p>
        </p:txBody>
      </p:sp>
      <p:sp>
        <p:nvSpPr>
          <p:cNvPr id="7" name="Slide Number Placeholder 3"/>
          <p:cNvSpPr>
            <a:spLocks noGrp="1"/>
          </p:cNvSpPr>
          <p:nvPr>
            <p:ph type="sldNum" sz="quarter" idx="4294967295"/>
          </p:nvPr>
        </p:nvSpPr>
        <p:spPr>
          <a:xfrm>
            <a:off x="8229600" y="6356350"/>
            <a:ext cx="914400" cy="365125"/>
          </a:xfrm>
          <a:prstGeom prst="rect">
            <a:avLst/>
          </a:prstGeom>
        </p:spPr>
        <p:txBody>
          <a:bodyPr/>
          <a:lstStyle/>
          <a:p>
            <a:pPr algn="ctr">
              <a:defRPr/>
            </a:pPr>
            <a:fld id="{DC342B54-C577-41DD-8F8C-8AB9DD082D03}" type="slidenum">
              <a:rPr lang="en-US" smtClean="0"/>
              <a:pPr algn="ctr">
                <a:defRPr/>
              </a:pPr>
              <a:t>58</a:t>
            </a:fld>
            <a:endParaRPr lang="en-US" dirty="0"/>
          </a:p>
        </p:txBody>
      </p:sp>
      <p:pic>
        <p:nvPicPr>
          <p:cNvPr id="8" name="Picture 2"/>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6248400" y="3321366"/>
            <a:ext cx="2623869"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189558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66700" y="1680135"/>
            <a:ext cx="8686800" cy="3862596"/>
          </a:xfrm>
          <a:prstGeom prst="rect">
            <a:avLst/>
          </a:prstGeom>
          <a:noFill/>
        </p:spPr>
        <p:txBody>
          <a:bodyPr wrap="square">
            <a:spAutoFit/>
          </a:bodyPr>
          <a:lstStyle/>
          <a:p>
            <a:pPr marL="457200" indent="-457200">
              <a:spcBef>
                <a:spcPts val="600"/>
              </a:spcBef>
              <a:spcAft>
                <a:spcPts val="0"/>
              </a:spcAft>
              <a:buFont typeface="Arial" panose="020B0604020202020204" pitchFamily="34" charset="0"/>
              <a:buChar char="•"/>
              <a:defRPr/>
            </a:pPr>
            <a:r>
              <a:rPr lang="en-US" sz="2000" dirty="0">
                <a:latin typeface="+mn-lt"/>
              </a:rPr>
              <a:t>Logistics Management</a:t>
            </a:r>
          </a:p>
          <a:p>
            <a:pPr marL="457200" indent="-457200" algn="l">
              <a:spcBef>
                <a:spcPts val="600"/>
              </a:spcBef>
              <a:spcAft>
                <a:spcPts val="0"/>
              </a:spcAft>
              <a:buFont typeface="Arial" panose="020B0604020202020204" pitchFamily="34" charset="0"/>
              <a:buChar char="•"/>
              <a:defRPr/>
            </a:pPr>
            <a:r>
              <a:rPr lang="en-US" sz="2000" dirty="0">
                <a:latin typeface="+mn-lt"/>
              </a:rPr>
              <a:t>Feeding &amp; Water Plan (must have designated area)</a:t>
            </a:r>
          </a:p>
          <a:p>
            <a:pPr marL="457200" indent="-457200">
              <a:spcBef>
                <a:spcPts val="600"/>
              </a:spcBef>
              <a:spcAft>
                <a:spcPts val="0"/>
              </a:spcAft>
              <a:buFont typeface="Arial" panose="020B0604020202020204" pitchFamily="34" charset="0"/>
              <a:buChar char="•"/>
              <a:defRPr/>
            </a:pPr>
            <a:r>
              <a:rPr lang="en-US" sz="2000" dirty="0">
                <a:latin typeface="+mn-lt"/>
              </a:rPr>
              <a:t>Supplies (cots, water and snacks)</a:t>
            </a:r>
          </a:p>
          <a:p>
            <a:pPr marL="457200" indent="-457200" algn="l">
              <a:spcBef>
                <a:spcPts val="600"/>
              </a:spcBef>
              <a:spcAft>
                <a:spcPts val="0"/>
              </a:spcAft>
              <a:buFont typeface="Arial" panose="020B0604020202020204" pitchFamily="34" charset="0"/>
              <a:buChar char="•"/>
              <a:defRPr/>
            </a:pPr>
            <a:r>
              <a:rPr lang="en-US" sz="2000" dirty="0">
                <a:latin typeface="+mn-lt"/>
              </a:rPr>
              <a:t>Health Services (to include required medical personnel)</a:t>
            </a:r>
          </a:p>
          <a:p>
            <a:pPr marL="457200" indent="-457200" algn="l">
              <a:spcBef>
                <a:spcPts val="600"/>
              </a:spcBef>
              <a:spcAft>
                <a:spcPts val="0"/>
              </a:spcAft>
              <a:buFont typeface="Arial" panose="020B0604020202020204" pitchFamily="34" charset="0"/>
              <a:buChar char="•"/>
              <a:defRPr/>
            </a:pPr>
            <a:r>
              <a:rPr lang="en-US" sz="2000" dirty="0">
                <a:latin typeface="+mn-lt"/>
              </a:rPr>
              <a:t>Evacuee Services</a:t>
            </a:r>
          </a:p>
          <a:p>
            <a:pPr marL="457200" indent="-457200" algn="l">
              <a:spcBef>
                <a:spcPts val="600"/>
              </a:spcBef>
              <a:spcAft>
                <a:spcPts val="0"/>
              </a:spcAft>
              <a:buFont typeface="Arial" panose="020B0604020202020204" pitchFamily="34" charset="0"/>
              <a:buChar char="•"/>
              <a:defRPr/>
            </a:pPr>
            <a:r>
              <a:rPr lang="en-US" sz="2000" dirty="0">
                <a:latin typeface="+mn-lt"/>
              </a:rPr>
              <a:t>Pet Care/Management</a:t>
            </a:r>
          </a:p>
          <a:p>
            <a:pPr marL="457200" indent="-457200" algn="l">
              <a:spcBef>
                <a:spcPts val="600"/>
              </a:spcBef>
              <a:spcAft>
                <a:spcPts val="0"/>
              </a:spcAft>
              <a:buFont typeface="Arial" panose="020B0604020202020204" pitchFamily="34" charset="0"/>
              <a:buChar char="•"/>
              <a:defRPr/>
            </a:pPr>
            <a:r>
              <a:rPr lang="en-US" sz="2000" dirty="0">
                <a:latin typeface="+mn-lt"/>
              </a:rPr>
              <a:t>Parking Area Management</a:t>
            </a:r>
          </a:p>
          <a:p>
            <a:pPr marL="457200" indent="-457200" algn="l">
              <a:spcBef>
                <a:spcPts val="600"/>
              </a:spcBef>
              <a:spcAft>
                <a:spcPts val="0"/>
              </a:spcAft>
              <a:buFont typeface="Arial" panose="020B0604020202020204" pitchFamily="34" charset="0"/>
              <a:buChar char="•"/>
              <a:defRPr/>
            </a:pPr>
            <a:r>
              <a:rPr lang="en-US" sz="2000" dirty="0">
                <a:latin typeface="+mn-lt"/>
              </a:rPr>
              <a:t>Site Security</a:t>
            </a:r>
          </a:p>
          <a:p>
            <a:pPr marL="457200" indent="-457200">
              <a:spcBef>
                <a:spcPts val="600"/>
              </a:spcBef>
              <a:spcAft>
                <a:spcPts val="0"/>
              </a:spcAft>
              <a:buFont typeface="Arial" panose="020B0604020202020204" pitchFamily="34" charset="0"/>
              <a:buChar char="•"/>
              <a:defRPr/>
            </a:pPr>
            <a:r>
              <a:rPr lang="en-US" sz="2000" dirty="0">
                <a:solidFill>
                  <a:prstClr val="black"/>
                </a:solidFill>
                <a:latin typeface="+mn-lt"/>
              </a:rPr>
              <a:t>Develop Evacuation Shelter/Site signage</a:t>
            </a:r>
            <a:endParaRPr lang="en-US" sz="2000" dirty="0">
              <a:latin typeface="+mn-lt"/>
              <a:cs typeface="Arial" panose="020B0604020202020204" pitchFamily="34" charset="0"/>
            </a:endParaRPr>
          </a:p>
          <a:p>
            <a:pPr marL="457200" indent="-457200" algn="l">
              <a:spcBef>
                <a:spcPts val="600"/>
              </a:spcBef>
              <a:spcAft>
                <a:spcPts val="0"/>
              </a:spcAft>
              <a:buFont typeface="Arial" panose="020B0604020202020204" pitchFamily="34" charset="0"/>
              <a:buChar char="•"/>
              <a:defRPr/>
            </a:pPr>
            <a:endParaRPr lang="en-US" sz="2000" dirty="0">
              <a:latin typeface="+mn-lt"/>
            </a:endParaRPr>
          </a:p>
        </p:txBody>
      </p:sp>
      <p:sp>
        <p:nvSpPr>
          <p:cNvPr id="6" name="Rectangle 5"/>
          <p:cNvSpPr/>
          <p:nvPr/>
        </p:nvSpPr>
        <p:spPr>
          <a:xfrm>
            <a:off x="914401" y="126304"/>
            <a:ext cx="7391399" cy="1015663"/>
          </a:xfrm>
          <a:prstGeom prst="rect">
            <a:avLst/>
          </a:prstGeom>
        </p:spPr>
        <p:txBody>
          <a:bodyPr wrap="square">
            <a:spAutoFit/>
          </a:bodyPr>
          <a:lstStyle/>
          <a:p>
            <a:pPr algn="ctr"/>
            <a:r>
              <a:rPr lang="en-US" sz="3000" dirty="0">
                <a:solidFill>
                  <a:schemeClr val="bg1"/>
                </a:solidFill>
                <a:latin typeface="+mn-lt"/>
              </a:rPr>
              <a:t>Shelter / ECC </a:t>
            </a:r>
          </a:p>
          <a:p>
            <a:pPr algn="ctr"/>
            <a:r>
              <a:rPr lang="en-US" sz="3000" dirty="0">
                <a:solidFill>
                  <a:schemeClr val="bg1"/>
                </a:solidFill>
                <a:latin typeface="+mn-lt"/>
              </a:rPr>
              <a:t>Requirements</a:t>
            </a:r>
          </a:p>
        </p:txBody>
      </p:sp>
      <p:sp>
        <p:nvSpPr>
          <p:cNvPr id="7" name="Slide Number Placeholder 3"/>
          <p:cNvSpPr>
            <a:spLocks noGrp="1"/>
          </p:cNvSpPr>
          <p:nvPr>
            <p:ph type="sldNum" sz="quarter" idx="4294967295"/>
          </p:nvPr>
        </p:nvSpPr>
        <p:spPr>
          <a:xfrm>
            <a:off x="8229600" y="6356350"/>
            <a:ext cx="914400" cy="365125"/>
          </a:xfrm>
          <a:prstGeom prst="rect">
            <a:avLst/>
          </a:prstGeom>
        </p:spPr>
        <p:txBody>
          <a:bodyPr/>
          <a:lstStyle/>
          <a:p>
            <a:pPr algn="ctr">
              <a:defRPr/>
            </a:pPr>
            <a:fld id="{DC342B54-C577-41DD-8F8C-8AB9DD082D03}" type="slidenum">
              <a:rPr lang="en-US" smtClean="0"/>
              <a:pPr algn="ctr">
                <a:defRPr/>
              </a:pPr>
              <a:t>59</a:t>
            </a:fld>
            <a:endParaRPr lang="en-US"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59474" y="3855110"/>
            <a:ext cx="3094025" cy="2121408"/>
          </a:xfrm>
          <a:prstGeom prst="rect">
            <a:avLst/>
          </a:prstGeom>
        </p:spPr>
      </p:pic>
    </p:spTree>
    <p:extLst>
      <p:ext uri="{BB962C8B-B14F-4D97-AF65-F5344CB8AC3E}">
        <p14:creationId xmlns:p14="http://schemas.microsoft.com/office/powerpoint/2010/main" val="13605048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9" name="Picture 6"/>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6200" y="914400"/>
            <a:ext cx="9109076" cy="5543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90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5991313" y="5543490"/>
            <a:ext cx="942887" cy="400110"/>
          </a:xfrm>
          <a:prstGeom prst="rect">
            <a:avLst/>
          </a:prstGeom>
          <a:noFill/>
        </p:spPr>
        <p:txBody>
          <a:bodyPr wrap="none" rtlCol="0">
            <a:spAutoFit/>
          </a:bodyPr>
          <a:lstStyle/>
          <a:p>
            <a:r>
              <a:rPr lang="en-US" sz="1000" dirty="0"/>
              <a:t>Registration:</a:t>
            </a:r>
          </a:p>
          <a:p>
            <a:r>
              <a:rPr lang="en-US" sz="1000" dirty="0"/>
              <a:t>Entrance/Exit</a:t>
            </a:r>
          </a:p>
        </p:txBody>
      </p:sp>
      <p:sp>
        <p:nvSpPr>
          <p:cNvPr id="4" name="Rectangle 3"/>
          <p:cNvSpPr/>
          <p:nvPr/>
        </p:nvSpPr>
        <p:spPr>
          <a:xfrm>
            <a:off x="5562600" y="5543490"/>
            <a:ext cx="1828800" cy="40011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5" name="TextBox 4"/>
          <p:cNvSpPr txBox="1"/>
          <p:nvPr/>
        </p:nvSpPr>
        <p:spPr>
          <a:xfrm>
            <a:off x="5257800" y="3563779"/>
            <a:ext cx="936475" cy="246221"/>
          </a:xfrm>
          <a:prstGeom prst="rect">
            <a:avLst/>
          </a:prstGeom>
          <a:noFill/>
        </p:spPr>
        <p:txBody>
          <a:bodyPr wrap="none" rtlCol="0">
            <a:spAutoFit/>
          </a:bodyPr>
          <a:lstStyle/>
          <a:p>
            <a:r>
              <a:rPr lang="en-US" sz="1000" dirty="0"/>
              <a:t>Billeting Area</a:t>
            </a:r>
          </a:p>
        </p:txBody>
      </p:sp>
      <p:sp>
        <p:nvSpPr>
          <p:cNvPr id="6" name="Rectangle 5"/>
          <p:cNvSpPr/>
          <p:nvPr/>
        </p:nvSpPr>
        <p:spPr>
          <a:xfrm>
            <a:off x="4572000" y="3276600"/>
            <a:ext cx="2667000" cy="9144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7924800" y="4800600"/>
            <a:ext cx="1066800" cy="11430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8083006" y="5163979"/>
            <a:ext cx="679994" cy="246221"/>
          </a:xfrm>
          <a:prstGeom prst="rect">
            <a:avLst/>
          </a:prstGeom>
          <a:noFill/>
        </p:spPr>
        <p:txBody>
          <a:bodyPr wrap="none" rtlCol="0">
            <a:spAutoFit/>
          </a:bodyPr>
          <a:lstStyle/>
          <a:p>
            <a:r>
              <a:rPr lang="en-US" sz="1000" dirty="0"/>
              <a:t>Pet Area</a:t>
            </a:r>
          </a:p>
        </p:txBody>
      </p:sp>
      <p:sp>
        <p:nvSpPr>
          <p:cNvPr id="9" name="Rectangle 8"/>
          <p:cNvSpPr/>
          <p:nvPr/>
        </p:nvSpPr>
        <p:spPr>
          <a:xfrm>
            <a:off x="762000" y="2133600"/>
            <a:ext cx="2590800" cy="22860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Kitchen Area</a:t>
            </a:r>
          </a:p>
        </p:txBody>
      </p:sp>
      <p:sp>
        <p:nvSpPr>
          <p:cNvPr id="10" name="TextBox 9"/>
          <p:cNvSpPr txBox="1"/>
          <p:nvPr/>
        </p:nvSpPr>
        <p:spPr>
          <a:xfrm>
            <a:off x="1371600" y="3810000"/>
            <a:ext cx="914033" cy="246221"/>
          </a:xfrm>
          <a:prstGeom prst="rect">
            <a:avLst/>
          </a:prstGeom>
          <a:noFill/>
        </p:spPr>
        <p:txBody>
          <a:bodyPr wrap="none" rtlCol="0">
            <a:spAutoFit/>
          </a:bodyPr>
          <a:lstStyle/>
          <a:p>
            <a:r>
              <a:rPr lang="en-US" sz="1000" dirty="0"/>
              <a:t>Kitchen Area</a:t>
            </a:r>
          </a:p>
        </p:txBody>
      </p:sp>
      <p:sp>
        <p:nvSpPr>
          <p:cNvPr id="11" name="Multiply 10"/>
          <p:cNvSpPr/>
          <p:nvPr/>
        </p:nvSpPr>
        <p:spPr>
          <a:xfrm>
            <a:off x="2895600" y="5932170"/>
            <a:ext cx="624840" cy="240030"/>
          </a:xfrm>
          <a:prstGeom prst="mathMultiply">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p:cNvCxnSpPr/>
          <p:nvPr/>
        </p:nvCxnSpPr>
        <p:spPr>
          <a:xfrm>
            <a:off x="3352800" y="2971800"/>
            <a:ext cx="5334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7467600" y="2971800"/>
            <a:ext cx="457200" cy="0"/>
          </a:xfrm>
          <a:prstGeom prst="line">
            <a:avLst/>
          </a:prstGeom>
        </p:spPr>
        <p:style>
          <a:lnRef idx="1">
            <a:schemeClr val="accent1"/>
          </a:lnRef>
          <a:fillRef idx="0">
            <a:schemeClr val="accent1"/>
          </a:fillRef>
          <a:effectRef idx="0">
            <a:schemeClr val="accent1"/>
          </a:effectRef>
          <a:fontRef idx="minor">
            <a:schemeClr val="tx1"/>
          </a:fontRef>
        </p:style>
      </p:cxnSp>
      <p:sp>
        <p:nvSpPr>
          <p:cNvPr id="23" name="TextBox 22"/>
          <p:cNvSpPr txBox="1"/>
          <p:nvPr/>
        </p:nvSpPr>
        <p:spPr>
          <a:xfrm>
            <a:off x="3413108" y="2438400"/>
            <a:ext cx="625492" cy="246221"/>
          </a:xfrm>
          <a:prstGeom prst="rect">
            <a:avLst/>
          </a:prstGeom>
          <a:noFill/>
        </p:spPr>
        <p:txBody>
          <a:bodyPr wrap="none" rtlCol="0">
            <a:spAutoFit/>
          </a:bodyPr>
          <a:lstStyle/>
          <a:p>
            <a:r>
              <a:rPr lang="en-US" sz="1000" dirty="0"/>
              <a:t>Medical</a:t>
            </a:r>
          </a:p>
        </p:txBody>
      </p:sp>
      <p:sp>
        <p:nvSpPr>
          <p:cNvPr id="24" name="TextBox 23"/>
          <p:cNvSpPr txBox="1"/>
          <p:nvPr/>
        </p:nvSpPr>
        <p:spPr>
          <a:xfrm>
            <a:off x="7178339" y="2514600"/>
            <a:ext cx="822661" cy="246221"/>
          </a:xfrm>
          <a:prstGeom prst="rect">
            <a:avLst/>
          </a:prstGeom>
          <a:noFill/>
        </p:spPr>
        <p:txBody>
          <a:bodyPr wrap="none" rtlCol="0">
            <a:spAutoFit/>
          </a:bodyPr>
          <a:lstStyle/>
          <a:p>
            <a:r>
              <a:rPr lang="en-US" sz="1000" dirty="0"/>
              <a:t>Counseling</a:t>
            </a:r>
          </a:p>
        </p:txBody>
      </p:sp>
      <p:sp>
        <p:nvSpPr>
          <p:cNvPr id="25" name="Rectangle 24"/>
          <p:cNvSpPr/>
          <p:nvPr/>
        </p:nvSpPr>
        <p:spPr>
          <a:xfrm>
            <a:off x="2133600" y="4572000"/>
            <a:ext cx="914400" cy="1295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1943100" y="395526"/>
            <a:ext cx="5257800" cy="553998"/>
          </a:xfrm>
          <a:prstGeom prst="rect">
            <a:avLst/>
          </a:prstGeom>
        </p:spPr>
        <p:txBody>
          <a:bodyPr wrap="square">
            <a:spAutoFit/>
          </a:bodyPr>
          <a:lstStyle/>
          <a:p>
            <a:pPr algn="ctr"/>
            <a:r>
              <a:rPr lang="en-US" sz="3000" dirty="0">
                <a:solidFill>
                  <a:schemeClr val="bg1"/>
                </a:solidFill>
                <a:latin typeface="+mj-lt"/>
              </a:rPr>
              <a:t>Shelter Example</a:t>
            </a:r>
          </a:p>
        </p:txBody>
      </p:sp>
      <p:sp>
        <p:nvSpPr>
          <p:cNvPr id="20" name="Slide Number Placeholder 3"/>
          <p:cNvSpPr>
            <a:spLocks noGrp="1"/>
          </p:cNvSpPr>
          <p:nvPr>
            <p:ph type="sldNum" sz="quarter" idx="4294967295"/>
          </p:nvPr>
        </p:nvSpPr>
        <p:spPr>
          <a:xfrm>
            <a:off x="8229600" y="6356350"/>
            <a:ext cx="914400" cy="365125"/>
          </a:xfrm>
          <a:prstGeom prst="rect">
            <a:avLst/>
          </a:prstGeom>
        </p:spPr>
        <p:txBody>
          <a:bodyPr/>
          <a:lstStyle/>
          <a:p>
            <a:pPr algn="ctr">
              <a:defRPr/>
            </a:pPr>
            <a:fld id="{DC342B54-C577-41DD-8F8C-8AB9DD082D03}" type="slidenum">
              <a:rPr lang="en-US" smtClean="0"/>
              <a:pPr algn="ctr">
                <a:defRPr/>
              </a:pPr>
              <a:t>60</a:t>
            </a:fld>
            <a:endParaRPr lang="en-US" dirty="0"/>
          </a:p>
        </p:txBody>
      </p:sp>
      <p:sp>
        <p:nvSpPr>
          <p:cNvPr id="2" name="TextBox 1"/>
          <p:cNvSpPr txBox="1"/>
          <p:nvPr/>
        </p:nvSpPr>
        <p:spPr>
          <a:xfrm>
            <a:off x="762000" y="1431063"/>
            <a:ext cx="8001000" cy="584775"/>
          </a:xfrm>
          <a:prstGeom prst="rect">
            <a:avLst/>
          </a:prstGeom>
          <a:noFill/>
        </p:spPr>
        <p:txBody>
          <a:bodyPr wrap="square" rtlCol="0">
            <a:spAutoFit/>
          </a:bodyPr>
          <a:lstStyle/>
          <a:p>
            <a:pPr marL="285750" indent="-285750">
              <a:buFont typeface="Arial" panose="020B0604020202020204" pitchFamily="34" charset="0"/>
              <a:buChar char="•"/>
            </a:pPr>
            <a:r>
              <a:rPr lang="en-US" sz="1600" dirty="0">
                <a:latin typeface="+mn-lt"/>
              </a:rPr>
              <a:t>Area Commanders responsible for developing Shelter Layout</a:t>
            </a:r>
          </a:p>
          <a:p>
            <a:pPr marL="285750" indent="-285750">
              <a:buFont typeface="Arial" panose="020B0604020202020204" pitchFamily="34" charset="0"/>
              <a:buChar char="•"/>
            </a:pPr>
            <a:r>
              <a:rPr lang="en-US" sz="1600" dirty="0">
                <a:latin typeface="+mn-lt"/>
              </a:rPr>
              <a:t>Area Commanders responsible for validating Shelter Requirements</a:t>
            </a:r>
          </a:p>
        </p:txBody>
      </p:sp>
    </p:spTree>
    <p:extLst>
      <p:ext uri="{BB962C8B-B14F-4D97-AF65-F5344CB8AC3E}">
        <p14:creationId xmlns:p14="http://schemas.microsoft.com/office/powerpoint/2010/main" val="15523580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990600" y="353260"/>
            <a:ext cx="7162800" cy="717550"/>
          </a:xfrm>
          <a:ln>
            <a:noFill/>
          </a:ln>
        </p:spPr>
        <p:txBody>
          <a:bodyPr/>
          <a:lstStyle/>
          <a:p>
            <a:pPr algn="ctr">
              <a:defRPr/>
            </a:pPr>
            <a:r>
              <a:rPr lang="en-US" dirty="0">
                <a:cs typeface="+mj-cs"/>
              </a:rPr>
              <a:t>When </a:t>
            </a:r>
            <a:r>
              <a:rPr lang="en-US" dirty="0" smtClean="0">
                <a:cs typeface="+mj-cs"/>
              </a:rPr>
              <a:t>Can </a:t>
            </a:r>
            <a:r>
              <a:rPr lang="en-US" dirty="0">
                <a:cs typeface="+mj-cs"/>
              </a:rPr>
              <a:t>a </a:t>
            </a:r>
            <a:r>
              <a:rPr lang="en-US" dirty="0" smtClean="0">
                <a:cs typeface="+mj-cs"/>
              </a:rPr>
              <a:t>Shelter </a:t>
            </a:r>
            <a:r>
              <a:rPr lang="en-US" dirty="0">
                <a:cs typeface="+mj-cs"/>
              </a:rPr>
              <a:t/>
            </a:r>
            <a:br>
              <a:rPr lang="en-US" dirty="0">
                <a:cs typeface="+mj-cs"/>
              </a:rPr>
            </a:br>
            <a:r>
              <a:rPr lang="en-US" dirty="0" smtClean="0">
                <a:cs typeface="+mj-cs"/>
              </a:rPr>
              <a:t>Close</a:t>
            </a:r>
            <a:r>
              <a:rPr lang="en-US" dirty="0">
                <a:cs typeface="+mj-cs"/>
              </a:rPr>
              <a:t>?</a:t>
            </a:r>
          </a:p>
        </p:txBody>
      </p:sp>
      <p:sp>
        <p:nvSpPr>
          <p:cNvPr id="28675" name="Rectangle 3"/>
          <p:cNvSpPr>
            <a:spLocks noGrp="1" noChangeArrowheads="1"/>
          </p:cNvSpPr>
          <p:nvPr>
            <p:ph type="body" idx="1"/>
          </p:nvPr>
        </p:nvSpPr>
        <p:spPr>
          <a:xfrm>
            <a:off x="457200" y="1524000"/>
            <a:ext cx="8229600" cy="2743200"/>
          </a:xfrm>
        </p:spPr>
        <p:txBody>
          <a:bodyPr/>
          <a:lstStyle/>
          <a:p>
            <a:pPr eaLnBrk="1" hangingPunct="1">
              <a:defRPr/>
            </a:pPr>
            <a:r>
              <a:rPr lang="en-US" altLang="en-US" sz="2400" dirty="0">
                <a:cs typeface="Arial" panose="020B0604020202020204" pitchFamily="34" charset="0"/>
              </a:rPr>
              <a:t>At the direction of the installation’s EOC</a:t>
            </a:r>
          </a:p>
          <a:p>
            <a:pPr lvl="1" eaLnBrk="1" hangingPunct="1">
              <a:spcBef>
                <a:spcPts val="300"/>
              </a:spcBef>
              <a:buFontTx/>
              <a:buChar char="-"/>
              <a:defRPr/>
            </a:pPr>
            <a:r>
              <a:rPr lang="en-US" altLang="en-US" sz="2400" dirty="0">
                <a:cs typeface="Arial" panose="020B0604020202020204" pitchFamily="34" charset="0"/>
              </a:rPr>
              <a:t>When it</a:t>
            </a:r>
            <a:r>
              <a:rPr lang="ja-JP" altLang="en-US" sz="2400" dirty="0">
                <a:cs typeface="Arial" panose="020B0604020202020204" pitchFamily="34" charset="0"/>
              </a:rPr>
              <a:t>’</a:t>
            </a:r>
            <a:r>
              <a:rPr lang="en-US" altLang="ja-JP" sz="2400" dirty="0">
                <a:cs typeface="Arial" panose="020B0604020202020204" pitchFamily="34" charset="0"/>
              </a:rPr>
              <a:t>s safe for residents to return to their homes as determined by proper authorities</a:t>
            </a:r>
          </a:p>
          <a:p>
            <a:pPr lvl="1" eaLnBrk="1" hangingPunct="1">
              <a:spcBef>
                <a:spcPts val="300"/>
              </a:spcBef>
              <a:buFontTx/>
              <a:buChar char="-"/>
              <a:defRPr/>
            </a:pPr>
            <a:r>
              <a:rPr lang="en-US" altLang="en-US" sz="2400" dirty="0">
                <a:cs typeface="Arial" panose="020B0604020202020204" pitchFamily="34" charset="0"/>
              </a:rPr>
              <a:t>Evacuees have alternative places to stay (friends or family) and depart on their own</a:t>
            </a:r>
          </a:p>
          <a:p>
            <a:pPr lvl="1" eaLnBrk="1" hangingPunct="1">
              <a:spcBef>
                <a:spcPts val="300"/>
              </a:spcBef>
              <a:buFontTx/>
              <a:buChar char="-"/>
              <a:defRPr/>
            </a:pPr>
            <a:r>
              <a:rPr lang="en-US" altLang="en-US" sz="2400" dirty="0">
                <a:cs typeface="Arial" panose="020B0604020202020204" pitchFamily="34" charset="0"/>
              </a:rPr>
              <a:t>Assistance is provided to put evacuees in a hotel, barracks or are referred to alternative places to stay</a:t>
            </a:r>
          </a:p>
          <a:p>
            <a:pPr eaLnBrk="1" hangingPunct="1">
              <a:defRPr/>
            </a:pPr>
            <a:r>
              <a:rPr lang="en-US" altLang="en-US" sz="2400" b="1" dirty="0">
                <a:solidFill>
                  <a:srgbClr val="FF0000"/>
                </a:solidFill>
                <a:cs typeface="Arial" panose="020B0604020202020204" pitchFamily="34" charset="0"/>
              </a:rPr>
              <a:t>All evacuees must sign </a:t>
            </a:r>
            <a:r>
              <a:rPr lang="en-US" altLang="en-US" sz="2400" b="1" dirty="0" smtClean="0">
                <a:solidFill>
                  <a:srgbClr val="FF0000"/>
                </a:solidFill>
                <a:cs typeface="Arial" panose="020B0604020202020204" pitchFamily="34" charset="0"/>
              </a:rPr>
              <a:t>in and out </a:t>
            </a:r>
            <a:r>
              <a:rPr lang="en-US" altLang="en-US" sz="2400" b="1" dirty="0">
                <a:solidFill>
                  <a:srgbClr val="FF0000"/>
                </a:solidFill>
                <a:cs typeface="Arial" panose="020B0604020202020204" pitchFamily="34" charset="0"/>
              </a:rPr>
              <a:t>of the shelter</a:t>
            </a:r>
          </a:p>
        </p:txBody>
      </p:sp>
    </p:spTree>
    <p:extLst>
      <p:ext uri="{BB962C8B-B14F-4D97-AF65-F5344CB8AC3E}">
        <p14:creationId xmlns:p14="http://schemas.microsoft.com/office/powerpoint/2010/main" val="11783909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2313" y="3964448"/>
            <a:ext cx="7772400" cy="1362075"/>
          </a:xfrm>
        </p:spPr>
        <p:txBody>
          <a:bodyPr/>
          <a:lstStyle/>
          <a:p>
            <a:r>
              <a:rPr lang="en-US" dirty="0">
                <a:solidFill>
                  <a:schemeClr val="tx1"/>
                </a:solidFill>
              </a:rPr>
              <a:t>Module 3 – Flooding &amp; Response</a:t>
            </a:r>
          </a:p>
        </p:txBody>
      </p:sp>
      <p:sp>
        <p:nvSpPr>
          <p:cNvPr id="4" name="Slide Number Placeholder 3"/>
          <p:cNvSpPr>
            <a:spLocks noGrp="1"/>
          </p:cNvSpPr>
          <p:nvPr>
            <p:ph type="sldNum" sz="quarter" idx="11"/>
          </p:nvPr>
        </p:nvSpPr>
        <p:spPr/>
        <p:txBody>
          <a:bodyPr/>
          <a:lstStyle/>
          <a:p>
            <a:pPr>
              <a:defRPr/>
            </a:pPr>
            <a:fld id="{D2E02758-D101-5C45-A0CA-B031B7764719}" type="slidenum">
              <a:rPr lang="en-US" smtClean="0"/>
              <a:pPr>
                <a:defRPr/>
              </a:pPr>
              <a:t>62</a:t>
            </a:fld>
            <a:endParaRPr lang="en-US"/>
          </a:p>
        </p:txBody>
      </p:sp>
    </p:spTree>
    <p:extLst>
      <p:ext uri="{BB962C8B-B14F-4D97-AF65-F5344CB8AC3E}">
        <p14:creationId xmlns:p14="http://schemas.microsoft.com/office/powerpoint/2010/main" val="7438324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Situation Update </a:t>
            </a:r>
          </a:p>
        </p:txBody>
      </p:sp>
      <p:sp>
        <p:nvSpPr>
          <p:cNvPr id="3" name="Content Placeholder 2"/>
          <p:cNvSpPr>
            <a:spLocks noGrp="1"/>
          </p:cNvSpPr>
          <p:nvPr>
            <p:ph idx="1"/>
          </p:nvPr>
        </p:nvSpPr>
        <p:spPr>
          <a:xfrm>
            <a:off x="457199" y="1600200"/>
            <a:ext cx="8210811" cy="4525963"/>
          </a:xfrm>
        </p:spPr>
        <p:txBody>
          <a:bodyPr/>
          <a:lstStyle/>
          <a:p>
            <a:pPr marL="0" indent="0">
              <a:buNone/>
            </a:pPr>
            <a:r>
              <a:rPr lang="en-US" sz="1800" dirty="0" smtClean="0"/>
              <a:t>1230, 1 Feb</a:t>
            </a:r>
            <a:endParaRPr lang="en-US" sz="1800" dirty="0"/>
          </a:p>
          <a:p>
            <a:r>
              <a:rPr lang="en-US" sz="1800" dirty="0"/>
              <a:t>The storm is hovering over Temecula and is expected to continue for another 12 hours. The Santa Margarita river is nearing the 50-year flood inundation levels; water is backed up against the levee and continues to rise. Projections indicate that if the rain continues at the current pace it will surpass the 100 year flood level conditions. </a:t>
            </a:r>
          </a:p>
          <a:p>
            <a:endParaRPr lang="en-US" sz="1800" dirty="0"/>
          </a:p>
        </p:txBody>
      </p:sp>
      <p:sp>
        <p:nvSpPr>
          <p:cNvPr id="4" name="Slide Number Placeholder 3"/>
          <p:cNvSpPr>
            <a:spLocks noGrp="1"/>
          </p:cNvSpPr>
          <p:nvPr>
            <p:ph type="sldNum" sz="quarter" idx="11"/>
          </p:nvPr>
        </p:nvSpPr>
        <p:spPr/>
        <p:txBody>
          <a:bodyPr/>
          <a:lstStyle/>
          <a:p>
            <a:pPr>
              <a:defRPr/>
            </a:pPr>
            <a:fld id="{72851136-2DFF-9843-BF58-DCCF4C9E80C2}" type="slidenum">
              <a:rPr lang="en-US" smtClean="0"/>
              <a:pPr>
                <a:defRPr/>
              </a:pPr>
              <a:t>63</a:t>
            </a:fld>
            <a:endParaRPr lang="en-US" dirty="0"/>
          </a:p>
        </p:txBody>
      </p:sp>
    </p:spTree>
    <p:extLst>
      <p:ext uri="{BB962C8B-B14F-4D97-AF65-F5344CB8AC3E}">
        <p14:creationId xmlns:p14="http://schemas.microsoft.com/office/powerpoint/2010/main" val="26499501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C5538-9A0C-4091-8BA3-23403FE6466B}"/>
              </a:ext>
            </a:extLst>
          </p:cNvPr>
          <p:cNvSpPr>
            <a:spLocks noGrp="1"/>
          </p:cNvSpPr>
          <p:nvPr>
            <p:ph type="title"/>
          </p:nvPr>
        </p:nvSpPr>
        <p:spPr/>
        <p:txBody>
          <a:bodyPr/>
          <a:lstStyle/>
          <a:p>
            <a:endParaRPr lang="en-US"/>
          </a:p>
        </p:txBody>
      </p:sp>
      <p:sp>
        <p:nvSpPr>
          <p:cNvPr id="4" name="Slide Number Placeholder 3">
            <a:extLst>
              <a:ext uri="{FF2B5EF4-FFF2-40B4-BE49-F238E27FC236}">
                <a16:creationId xmlns:a16="http://schemas.microsoft.com/office/drawing/2014/main" id="{5ACBF683-3F5F-441C-A785-F697DA89559F}"/>
              </a:ext>
            </a:extLst>
          </p:cNvPr>
          <p:cNvSpPr>
            <a:spLocks noGrp="1"/>
          </p:cNvSpPr>
          <p:nvPr>
            <p:ph type="sldNum" sz="quarter" idx="11"/>
          </p:nvPr>
        </p:nvSpPr>
        <p:spPr/>
        <p:txBody>
          <a:bodyPr/>
          <a:lstStyle/>
          <a:p>
            <a:pPr>
              <a:defRPr/>
            </a:pPr>
            <a:fld id="{72851136-2DFF-9843-BF58-DCCF4C9E80C2}" type="slidenum">
              <a:rPr lang="en-US" smtClean="0"/>
              <a:pPr>
                <a:defRPr/>
              </a:pPr>
              <a:t>64</a:t>
            </a:fld>
            <a:endParaRPr lang="en-US" dirty="0"/>
          </a:p>
        </p:txBody>
      </p:sp>
      <p:sp>
        <p:nvSpPr>
          <p:cNvPr id="5" name="Content Placeholder 4">
            <a:extLst>
              <a:ext uri="{FF2B5EF4-FFF2-40B4-BE49-F238E27FC236}">
                <a16:creationId xmlns:a16="http://schemas.microsoft.com/office/drawing/2014/main" id="{219A6F33-C1DF-49B3-990F-28F77A3DE8BB}"/>
              </a:ext>
            </a:extLst>
          </p:cNvPr>
          <p:cNvSpPr>
            <a:spLocks noGrp="1"/>
          </p:cNvSpPr>
          <p:nvPr>
            <p:ph idx="1"/>
          </p:nvPr>
        </p:nvSpPr>
        <p:spPr/>
        <p:txBody>
          <a:bodyPr/>
          <a:lstStyle/>
          <a:p>
            <a:endParaRPr lang="en-US" dirty="0"/>
          </a:p>
        </p:txBody>
      </p:sp>
      <p:pic>
        <p:nvPicPr>
          <p:cNvPr id="7" name="Picture 6">
            <a:extLst>
              <a:ext uri="{FF2B5EF4-FFF2-40B4-BE49-F238E27FC236}">
                <a16:creationId xmlns:a16="http://schemas.microsoft.com/office/drawing/2014/main" id="{6ADE0143-1FE1-4AFE-B6AA-7BE631F3C86C}"/>
              </a:ext>
            </a:extLst>
          </p:cNvPr>
          <p:cNvPicPr/>
          <p:nvPr/>
        </p:nvPicPr>
        <p:blipFill>
          <a:blip r:embed="rId3">
            <a:extLst>
              <a:ext uri="{28A0092B-C50C-407E-A947-70E740481C1C}">
                <a14:useLocalDpi xmlns:a14="http://schemas.microsoft.com/office/drawing/2010/main" val="0"/>
              </a:ext>
            </a:extLst>
          </a:blip>
          <a:stretch>
            <a:fillRect/>
          </a:stretch>
        </p:blipFill>
        <p:spPr>
          <a:xfrm>
            <a:off x="2087219" y="125259"/>
            <a:ext cx="5052616" cy="6732741"/>
          </a:xfrm>
          <a:prstGeom prst="rect">
            <a:avLst/>
          </a:prstGeom>
        </p:spPr>
      </p:pic>
    </p:spTree>
    <p:extLst>
      <p:ext uri="{BB962C8B-B14F-4D97-AF65-F5344CB8AC3E}">
        <p14:creationId xmlns:p14="http://schemas.microsoft.com/office/powerpoint/2010/main" val="19349192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85634-B92C-4F1E-BE84-99546BF50ADE}"/>
              </a:ext>
            </a:extLst>
          </p:cNvPr>
          <p:cNvSpPr>
            <a:spLocks noGrp="1"/>
          </p:cNvSpPr>
          <p:nvPr>
            <p:ph type="title"/>
          </p:nvPr>
        </p:nvSpPr>
        <p:spPr/>
        <p:txBody>
          <a:bodyPr/>
          <a:lstStyle/>
          <a:p>
            <a:endParaRPr lang="en-US"/>
          </a:p>
        </p:txBody>
      </p:sp>
      <p:sp>
        <p:nvSpPr>
          <p:cNvPr id="4" name="Slide Number Placeholder 3">
            <a:extLst>
              <a:ext uri="{FF2B5EF4-FFF2-40B4-BE49-F238E27FC236}">
                <a16:creationId xmlns:a16="http://schemas.microsoft.com/office/drawing/2014/main" id="{0F853D65-F12F-4AAA-BB4F-E1CE5AEAFC32}"/>
              </a:ext>
            </a:extLst>
          </p:cNvPr>
          <p:cNvSpPr>
            <a:spLocks noGrp="1"/>
          </p:cNvSpPr>
          <p:nvPr>
            <p:ph type="sldNum" sz="quarter" idx="11"/>
          </p:nvPr>
        </p:nvSpPr>
        <p:spPr/>
        <p:txBody>
          <a:bodyPr/>
          <a:lstStyle/>
          <a:p>
            <a:pPr>
              <a:defRPr/>
            </a:pPr>
            <a:fld id="{72851136-2DFF-9843-BF58-DCCF4C9E80C2}" type="slidenum">
              <a:rPr lang="en-US" smtClean="0"/>
              <a:pPr>
                <a:defRPr/>
              </a:pPr>
              <a:t>65</a:t>
            </a:fld>
            <a:endParaRPr lang="en-US" dirty="0"/>
          </a:p>
        </p:txBody>
      </p:sp>
      <p:pic>
        <p:nvPicPr>
          <p:cNvPr id="5" name="Content Placeholder 4">
            <a:extLst>
              <a:ext uri="{FF2B5EF4-FFF2-40B4-BE49-F238E27FC236}">
                <a16:creationId xmlns:a16="http://schemas.microsoft.com/office/drawing/2014/main" id="{4A731455-1367-49A5-9BE4-8D76C9DAC28B}"/>
              </a:ext>
            </a:extLst>
          </p:cNvPr>
          <p:cNvPicPr>
            <a:picLocks noGrp="1"/>
          </p:cNvPicPr>
          <p:nvPr>
            <p:ph idx="1"/>
          </p:nvPr>
        </p:nvPicPr>
        <p:blipFill>
          <a:blip r:embed="rId3">
            <a:extLst>
              <a:ext uri="{28A0092B-C50C-407E-A947-70E740481C1C}">
                <a14:useLocalDpi xmlns:a14="http://schemas.microsoft.com/office/drawing/2010/main" val="0"/>
              </a:ext>
            </a:extLst>
          </a:blip>
          <a:stretch>
            <a:fillRect/>
          </a:stretch>
        </p:blipFill>
        <p:spPr>
          <a:xfrm>
            <a:off x="2091847" y="87682"/>
            <a:ext cx="5241460" cy="6770318"/>
          </a:xfrm>
          <a:prstGeom prst="rect">
            <a:avLst/>
          </a:prstGeom>
        </p:spPr>
      </p:pic>
    </p:spTree>
    <p:extLst>
      <p:ext uri="{BB962C8B-B14F-4D97-AF65-F5344CB8AC3E}">
        <p14:creationId xmlns:p14="http://schemas.microsoft.com/office/powerpoint/2010/main" val="22350500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Situation Update </a:t>
            </a:r>
          </a:p>
        </p:txBody>
      </p:sp>
      <p:sp>
        <p:nvSpPr>
          <p:cNvPr id="3" name="Content Placeholder 2"/>
          <p:cNvSpPr>
            <a:spLocks noGrp="1"/>
          </p:cNvSpPr>
          <p:nvPr>
            <p:ph idx="1"/>
          </p:nvPr>
        </p:nvSpPr>
        <p:spPr/>
        <p:txBody>
          <a:bodyPr/>
          <a:lstStyle/>
          <a:p>
            <a:endParaRPr lang="en-US" sz="1800" dirty="0"/>
          </a:p>
          <a:p>
            <a:r>
              <a:rPr lang="en-US" sz="1800" dirty="0"/>
              <a:t>Debris is piling up beneath the Topomai Bridge on Basilone Rd and beneath the Stuart Mesa bridge. Stuart Mesa Rd. is flooded North of Ranch Rd, if rain continues at this pace there is a concern that Stuart Mesa Housing will be trapped by flooding if the debris pile up at Stuart Mesa bridge causes it to flood as well. </a:t>
            </a:r>
          </a:p>
          <a:p>
            <a:endParaRPr lang="en-US" sz="1800" dirty="0"/>
          </a:p>
          <a:p>
            <a:r>
              <a:rPr lang="en-US" sz="1800" dirty="0"/>
              <a:t>There are concerns that the pumping station in 22 Area may fail. </a:t>
            </a:r>
          </a:p>
          <a:p>
            <a:pPr marL="0" indent="0">
              <a:buNone/>
            </a:pPr>
            <a:endParaRPr lang="en-US" sz="1800" dirty="0"/>
          </a:p>
          <a:p>
            <a:r>
              <a:rPr lang="en-US" sz="1800" dirty="0"/>
              <a:t>San Onofre Housing Area is receiving small mudslides that are beginning to bring debris into the backyards of base housing.</a:t>
            </a:r>
          </a:p>
          <a:p>
            <a:endParaRPr lang="en-US" sz="1800" dirty="0"/>
          </a:p>
          <a:p>
            <a:pPr marL="0" indent="0">
              <a:buNone/>
            </a:pPr>
            <a:r>
              <a:rPr lang="en-US" sz="1800" dirty="0"/>
              <a:t> </a:t>
            </a:r>
          </a:p>
        </p:txBody>
      </p:sp>
      <p:sp>
        <p:nvSpPr>
          <p:cNvPr id="4" name="Slide Number Placeholder 3"/>
          <p:cNvSpPr>
            <a:spLocks noGrp="1"/>
          </p:cNvSpPr>
          <p:nvPr>
            <p:ph type="sldNum" sz="quarter" idx="11"/>
          </p:nvPr>
        </p:nvSpPr>
        <p:spPr/>
        <p:txBody>
          <a:bodyPr/>
          <a:lstStyle/>
          <a:p>
            <a:pPr>
              <a:defRPr/>
            </a:pPr>
            <a:fld id="{72851136-2DFF-9843-BF58-DCCF4C9E80C2}" type="slidenum">
              <a:rPr lang="en-US" smtClean="0"/>
              <a:pPr>
                <a:defRPr/>
              </a:pPr>
              <a:t>66</a:t>
            </a:fld>
            <a:endParaRPr lang="en-US" dirty="0"/>
          </a:p>
        </p:txBody>
      </p:sp>
    </p:spTree>
    <p:extLst>
      <p:ext uri="{BB962C8B-B14F-4D97-AF65-F5344CB8AC3E}">
        <p14:creationId xmlns:p14="http://schemas.microsoft.com/office/powerpoint/2010/main" val="40738623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6DB84-6FB4-4EF8-912C-F31D6774BF0C}"/>
              </a:ext>
            </a:extLst>
          </p:cNvPr>
          <p:cNvSpPr>
            <a:spLocks noGrp="1"/>
          </p:cNvSpPr>
          <p:nvPr>
            <p:ph type="title"/>
          </p:nvPr>
        </p:nvSpPr>
        <p:spPr/>
        <p:txBody>
          <a:bodyPr/>
          <a:lstStyle/>
          <a:p>
            <a:r>
              <a:rPr lang="en-US" dirty="0"/>
              <a:t>Situation Update</a:t>
            </a:r>
          </a:p>
        </p:txBody>
      </p:sp>
      <p:sp>
        <p:nvSpPr>
          <p:cNvPr id="3" name="Content Placeholder 2">
            <a:extLst>
              <a:ext uri="{FF2B5EF4-FFF2-40B4-BE49-F238E27FC236}">
                <a16:creationId xmlns:a16="http://schemas.microsoft.com/office/drawing/2014/main" id="{82F5B51B-3BBB-4FEC-8676-5957C74F712C}"/>
              </a:ext>
            </a:extLst>
          </p:cNvPr>
          <p:cNvSpPr>
            <a:spLocks noGrp="1"/>
          </p:cNvSpPr>
          <p:nvPr>
            <p:ph idx="1"/>
          </p:nvPr>
        </p:nvSpPr>
        <p:spPr>
          <a:xfrm>
            <a:off x="457200" y="1600200"/>
            <a:ext cx="3381153" cy="4525963"/>
          </a:xfrm>
        </p:spPr>
        <p:txBody>
          <a:bodyPr/>
          <a:lstStyle/>
          <a:p>
            <a:pPr lvl="0"/>
            <a:r>
              <a:rPr lang="en-US" sz="1800" dirty="0"/>
              <a:t>Vandegrift Rd. is flooded at several points East of Stuart Mesa </a:t>
            </a:r>
            <a:r>
              <a:rPr lang="en-US" sz="1800" dirty="0" smtClean="0"/>
              <a:t>up stream to MCAS CAMPEN. </a:t>
            </a:r>
            <a:r>
              <a:rPr lang="en-US" sz="1800" dirty="0"/>
              <a:t>If rain levels continue it may flood south of Rattlesnake Canyon. </a:t>
            </a:r>
          </a:p>
          <a:p>
            <a:endParaRPr lang="en-US" sz="1800" dirty="0"/>
          </a:p>
        </p:txBody>
      </p:sp>
      <p:sp>
        <p:nvSpPr>
          <p:cNvPr id="4" name="Slide Number Placeholder 3">
            <a:extLst>
              <a:ext uri="{FF2B5EF4-FFF2-40B4-BE49-F238E27FC236}">
                <a16:creationId xmlns:a16="http://schemas.microsoft.com/office/drawing/2014/main" id="{8A5B7C56-5677-42EB-B5E3-8C82FDDD3A82}"/>
              </a:ext>
            </a:extLst>
          </p:cNvPr>
          <p:cNvSpPr>
            <a:spLocks noGrp="1"/>
          </p:cNvSpPr>
          <p:nvPr>
            <p:ph type="sldNum" sz="quarter" idx="11"/>
          </p:nvPr>
        </p:nvSpPr>
        <p:spPr/>
        <p:txBody>
          <a:bodyPr/>
          <a:lstStyle/>
          <a:p>
            <a:pPr>
              <a:defRPr/>
            </a:pPr>
            <a:fld id="{72851136-2DFF-9843-BF58-DCCF4C9E80C2}" type="slidenum">
              <a:rPr lang="en-US" smtClean="0"/>
              <a:pPr>
                <a:defRPr/>
              </a:pPr>
              <a:t>67</a:t>
            </a:fld>
            <a:endParaRPr lang="en-US" dirty="0"/>
          </a:p>
        </p:txBody>
      </p:sp>
      <p:pic>
        <p:nvPicPr>
          <p:cNvPr id="5" name="Picture 4">
            <a:extLst>
              <a:ext uri="{FF2B5EF4-FFF2-40B4-BE49-F238E27FC236}">
                <a16:creationId xmlns:a16="http://schemas.microsoft.com/office/drawing/2014/main" id="{DF7ECCCC-A0BB-4A90-A1DC-10C478025F4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996031" y="1674120"/>
            <a:ext cx="4870691" cy="4327451"/>
          </a:xfrm>
          <a:prstGeom prst="rect">
            <a:avLst/>
          </a:prstGeom>
        </p:spPr>
      </p:pic>
    </p:spTree>
    <p:extLst>
      <p:ext uri="{BB962C8B-B14F-4D97-AF65-F5344CB8AC3E}">
        <p14:creationId xmlns:p14="http://schemas.microsoft.com/office/powerpoint/2010/main" val="42157048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6DB84-6FB4-4EF8-912C-F31D6774BF0C}"/>
              </a:ext>
            </a:extLst>
          </p:cNvPr>
          <p:cNvSpPr>
            <a:spLocks noGrp="1"/>
          </p:cNvSpPr>
          <p:nvPr>
            <p:ph type="title"/>
          </p:nvPr>
        </p:nvSpPr>
        <p:spPr/>
        <p:txBody>
          <a:bodyPr/>
          <a:lstStyle/>
          <a:p>
            <a:r>
              <a:rPr lang="en-US" dirty="0"/>
              <a:t>Situation Update</a:t>
            </a:r>
          </a:p>
        </p:txBody>
      </p:sp>
      <p:sp>
        <p:nvSpPr>
          <p:cNvPr id="3" name="Content Placeholder 2">
            <a:extLst>
              <a:ext uri="{FF2B5EF4-FFF2-40B4-BE49-F238E27FC236}">
                <a16:creationId xmlns:a16="http://schemas.microsoft.com/office/drawing/2014/main" id="{82F5B51B-3BBB-4FEC-8676-5957C74F712C}"/>
              </a:ext>
            </a:extLst>
          </p:cNvPr>
          <p:cNvSpPr>
            <a:spLocks noGrp="1"/>
          </p:cNvSpPr>
          <p:nvPr>
            <p:ph idx="1"/>
          </p:nvPr>
        </p:nvSpPr>
        <p:spPr>
          <a:xfrm>
            <a:off x="457200" y="1600200"/>
            <a:ext cx="3381153" cy="4525963"/>
          </a:xfrm>
        </p:spPr>
        <p:txBody>
          <a:bodyPr/>
          <a:lstStyle/>
          <a:p>
            <a:pPr lvl="0"/>
            <a:r>
              <a:rPr lang="en-US" sz="1800" dirty="0"/>
              <a:t>Flood waters are rising steadily between </a:t>
            </a:r>
            <a:r>
              <a:rPr lang="en-US" sz="1800" dirty="0" smtClean="0"/>
              <a:t>MCAS CAMPEN </a:t>
            </a:r>
            <a:r>
              <a:rPr lang="en-US" sz="1800" dirty="0"/>
              <a:t>and </a:t>
            </a:r>
            <a:r>
              <a:rPr lang="en-US" sz="1800" dirty="0" smtClean="0"/>
              <a:t>the 33 Area.  If </a:t>
            </a:r>
            <a:r>
              <a:rPr lang="en-US" sz="1800" dirty="0"/>
              <a:t>rain waters continue at their current pace Stagecoach Rd. may flood thus trapping 33 Area. </a:t>
            </a:r>
          </a:p>
          <a:p>
            <a:endParaRPr lang="en-US" sz="1800" dirty="0"/>
          </a:p>
        </p:txBody>
      </p:sp>
      <p:sp>
        <p:nvSpPr>
          <p:cNvPr id="4" name="Slide Number Placeholder 3">
            <a:extLst>
              <a:ext uri="{FF2B5EF4-FFF2-40B4-BE49-F238E27FC236}">
                <a16:creationId xmlns:a16="http://schemas.microsoft.com/office/drawing/2014/main" id="{8A5B7C56-5677-42EB-B5E3-8C82FDDD3A82}"/>
              </a:ext>
            </a:extLst>
          </p:cNvPr>
          <p:cNvSpPr>
            <a:spLocks noGrp="1"/>
          </p:cNvSpPr>
          <p:nvPr>
            <p:ph type="sldNum" sz="quarter" idx="11"/>
          </p:nvPr>
        </p:nvSpPr>
        <p:spPr/>
        <p:txBody>
          <a:bodyPr/>
          <a:lstStyle/>
          <a:p>
            <a:pPr>
              <a:defRPr/>
            </a:pPr>
            <a:fld id="{72851136-2DFF-9843-BF58-DCCF4C9E80C2}" type="slidenum">
              <a:rPr lang="en-US" smtClean="0"/>
              <a:pPr>
                <a:defRPr/>
              </a:pPr>
              <a:t>68</a:t>
            </a:fld>
            <a:endParaRPr lang="en-US" dirty="0"/>
          </a:p>
        </p:txBody>
      </p:sp>
      <p:pic>
        <p:nvPicPr>
          <p:cNvPr id="6" name="Picture 5">
            <a:extLst>
              <a:ext uri="{FF2B5EF4-FFF2-40B4-BE49-F238E27FC236}">
                <a16:creationId xmlns:a16="http://schemas.microsoft.com/office/drawing/2014/main" id="{B3D4A61F-33BE-40F6-9E3F-3203483617D7}"/>
              </a:ext>
            </a:extLst>
          </p:cNvPr>
          <p:cNvPicPr>
            <a:picLocks noChangeAspect="1"/>
          </p:cNvPicPr>
          <p:nvPr/>
        </p:nvPicPr>
        <p:blipFill>
          <a:blip r:embed="rId3"/>
          <a:stretch>
            <a:fillRect/>
          </a:stretch>
        </p:blipFill>
        <p:spPr>
          <a:xfrm>
            <a:off x="3838353" y="1798793"/>
            <a:ext cx="5149424" cy="3600656"/>
          </a:xfrm>
          <a:prstGeom prst="rect">
            <a:avLst/>
          </a:prstGeom>
        </p:spPr>
      </p:pic>
    </p:spTree>
    <p:extLst>
      <p:ext uri="{BB962C8B-B14F-4D97-AF65-F5344CB8AC3E}">
        <p14:creationId xmlns:p14="http://schemas.microsoft.com/office/powerpoint/2010/main" val="36645328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6DB84-6FB4-4EF8-912C-F31D6774BF0C}"/>
              </a:ext>
            </a:extLst>
          </p:cNvPr>
          <p:cNvSpPr>
            <a:spLocks noGrp="1"/>
          </p:cNvSpPr>
          <p:nvPr>
            <p:ph type="title"/>
          </p:nvPr>
        </p:nvSpPr>
        <p:spPr/>
        <p:txBody>
          <a:bodyPr/>
          <a:lstStyle/>
          <a:p>
            <a:r>
              <a:rPr lang="en-US" dirty="0"/>
              <a:t>Flooding and Damage</a:t>
            </a:r>
          </a:p>
        </p:txBody>
      </p:sp>
      <p:sp>
        <p:nvSpPr>
          <p:cNvPr id="3" name="Content Placeholder 2">
            <a:extLst>
              <a:ext uri="{FF2B5EF4-FFF2-40B4-BE49-F238E27FC236}">
                <a16:creationId xmlns:a16="http://schemas.microsoft.com/office/drawing/2014/main" id="{82F5B51B-3BBB-4FEC-8676-5957C74F712C}"/>
              </a:ext>
            </a:extLst>
          </p:cNvPr>
          <p:cNvSpPr>
            <a:spLocks noGrp="1"/>
          </p:cNvSpPr>
          <p:nvPr>
            <p:ph idx="1"/>
          </p:nvPr>
        </p:nvSpPr>
        <p:spPr/>
        <p:txBody>
          <a:bodyPr/>
          <a:lstStyle/>
          <a:p>
            <a:pPr lvl="0"/>
            <a:r>
              <a:rPr lang="en-US" sz="1800" dirty="0"/>
              <a:t>Reports of a mudslide 5.8 miles E of the I-5 Freeway on Las Pulgas Rd. West of the Fire Station</a:t>
            </a:r>
          </a:p>
          <a:p>
            <a:pPr lvl="0"/>
            <a:r>
              <a:rPr lang="en-US" sz="1800" dirty="0"/>
              <a:t>Christianitos Gate and road is impassable due to flooding</a:t>
            </a:r>
          </a:p>
          <a:p>
            <a:pPr lvl="0"/>
            <a:r>
              <a:rPr lang="en-US" sz="1800" dirty="0"/>
              <a:t>22 Area has lost power and is on back up generation</a:t>
            </a:r>
          </a:p>
          <a:p>
            <a:endParaRPr lang="en-US" sz="1800" dirty="0"/>
          </a:p>
        </p:txBody>
      </p:sp>
      <p:sp>
        <p:nvSpPr>
          <p:cNvPr id="4" name="Slide Number Placeholder 3">
            <a:extLst>
              <a:ext uri="{FF2B5EF4-FFF2-40B4-BE49-F238E27FC236}">
                <a16:creationId xmlns:a16="http://schemas.microsoft.com/office/drawing/2014/main" id="{8A5B7C56-5677-42EB-B5E3-8C82FDDD3A82}"/>
              </a:ext>
            </a:extLst>
          </p:cNvPr>
          <p:cNvSpPr>
            <a:spLocks noGrp="1"/>
          </p:cNvSpPr>
          <p:nvPr>
            <p:ph type="sldNum" sz="quarter" idx="11"/>
          </p:nvPr>
        </p:nvSpPr>
        <p:spPr/>
        <p:txBody>
          <a:bodyPr/>
          <a:lstStyle/>
          <a:p>
            <a:pPr>
              <a:defRPr/>
            </a:pPr>
            <a:fld id="{72851136-2DFF-9843-BF58-DCCF4C9E80C2}" type="slidenum">
              <a:rPr lang="en-US" smtClean="0"/>
              <a:pPr>
                <a:defRPr/>
              </a:pPr>
              <a:t>69</a:t>
            </a:fld>
            <a:endParaRPr lang="en-US" dirty="0"/>
          </a:p>
        </p:txBody>
      </p:sp>
      <p:pic>
        <p:nvPicPr>
          <p:cNvPr id="5" name="Picture 4">
            <a:extLst>
              <a:ext uri="{FF2B5EF4-FFF2-40B4-BE49-F238E27FC236}">
                <a16:creationId xmlns:a16="http://schemas.microsoft.com/office/drawing/2014/main" id="{A465F3B2-03A2-4992-A514-6EC54E48982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753900" y="3350594"/>
            <a:ext cx="3700758" cy="2775569"/>
          </a:xfrm>
          <a:prstGeom prst="rect">
            <a:avLst/>
          </a:prstGeom>
        </p:spPr>
      </p:pic>
    </p:spTree>
    <p:extLst>
      <p:ext uri="{BB962C8B-B14F-4D97-AF65-F5344CB8AC3E}">
        <p14:creationId xmlns:p14="http://schemas.microsoft.com/office/powerpoint/2010/main" val="38412406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Key </a:t>
            </a:r>
            <a:r>
              <a:rPr lang="en-US" dirty="0" err="1" smtClean="0"/>
              <a:t>Cencerns</a:t>
            </a:r>
            <a:endParaRPr lang="en-US" dirty="0"/>
          </a:p>
        </p:txBody>
      </p:sp>
      <p:sp>
        <p:nvSpPr>
          <p:cNvPr id="3" name="Content Placeholder 2"/>
          <p:cNvSpPr>
            <a:spLocks noGrp="1"/>
          </p:cNvSpPr>
          <p:nvPr>
            <p:ph idx="1"/>
          </p:nvPr>
        </p:nvSpPr>
        <p:spPr/>
        <p:txBody>
          <a:bodyPr/>
          <a:lstStyle/>
          <a:p>
            <a:r>
              <a:rPr lang="en-US" dirty="0"/>
              <a:t>If rainwaters continue at the current pace in 4-6 hours: </a:t>
            </a:r>
          </a:p>
          <a:p>
            <a:pPr lvl="1"/>
            <a:r>
              <a:rPr lang="en-US" dirty="0"/>
              <a:t>The Stuart Mesa Bridge could collapse and </a:t>
            </a:r>
            <a:r>
              <a:rPr lang="en-US" dirty="0" smtClean="0"/>
              <a:t>isolate  </a:t>
            </a:r>
            <a:r>
              <a:rPr lang="en-US" dirty="0"/>
              <a:t>personnel in Stuart Mesa housing</a:t>
            </a:r>
          </a:p>
          <a:p>
            <a:pPr lvl="1"/>
            <a:r>
              <a:rPr lang="en-US" dirty="0"/>
              <a:t>Stagecoach Rd. may flood and trap 33 Area</a:t>
            </a:r>
          </a:p>
          <a:p>
            <a:r>
              <a:rPr lang="en-US" dirty="0"/>
              <a:t>Concern that the pumping station in 22 Area may fail</a:t>
            </a:r>
          </a:p>
          <a:p>
            <a:r>
              <a:rPr lang="en-US" dirty="0"/>
              <a:t>Mudslides in San Onofre Housing</a:t>
            </a:r>
          </a:p>
          <a:p>
            <a:r>
              <a:rPr lang="en-US" dirty="0"/>
              <a:t>Power outages</a:t>
            </a:r>
          </a:p>
        </p:txBody>
      </p:sp>
      <p:sp>
        <p:nvSpPr>
          <p:cNvPr id="4" name="Slide Number Placeholder 3"/>
          <p:cNvSpPr>
            <a:spLocks noGrp="1"/>
          </p:cNvSpPr>
          <p:nvPr>
            <p:ph type="sldNum" sz="quarter" idx="11"/>
          </p:nvPr>
        </p:nvSpPr>
        <p:spPr/>
        <p:txBody>
          <a:bodyPr/>
          <a:lstStyle/>
          <a:p>
            <a:pPr>
              <a:defRPr/>
            </a:pPr>
            <a:fld id="{72851136-2DFF-9843-BF58-DCCF4C9E80C2}" type="slidenum">
              <a:rPr lang="en-US" smtClean="0"/>
              <a:pPr>
                <a:defRPr/>
              </a:pPr>
              <a:t>70</a:t>
            </a:fld>
            <a:endParaRPr lang="en-US" dirty="0"/>
          </a:p>
        </p:txBody>
      </p:sp>
    </p:spTree>
    <p:extLst>
      <p:ext uri="{BB962C8B-B14F-4D97-AF65-F5344CB8AC3E}">
        <p14:creationId xmlns:p14="http://schemas.microsoft.com/office/powerpoint/2010/main" val="21210239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Public Affairs / Media </a:t>
            </a:r>
          </a:p>
        </p:txBody>
      </p:sp>
      <p:sp>
        <p:nvSpPr>
          <p:cNvPr id="3" name="Text Placeholder 2"/>
          <p:cNvSpPr>
            <a:spLocks noGrp="1"/>
          </p:cNvSpPr>
          <p:nvPr>
            <p:ph type="body" sz="half" idx="1"/>
          </p:nvPr>
        </p:nvSpPr>
        <p:spPr/>
        <p:txBody>
          <a:bodyPr/>
          <a:lstStyle/>
          <a:p>
            <a:r>
              <a:rPr lang="en-US" sz="1800" dirty="0" smtClean="0"/>
              <a:t>It’s </a:t>
            </a:r>
            <a:r>
              <a:rPr lang="en-US" sz="1800" dirty="0"/>
              <a:t>the media’s role to create public awareness by forging strong communication links between the disaster manager and the public. </a:t>
            </a:r>
          </a:p>
          <a:p>
            <a:r>
              <a:rPr lang="en-US" sz="1800" dirty="0" smtClean="0"/>
              <a:t>This </a:t>
            </a:r>
            <a:r>
              <a:rPr lang="en-US" sz="1800" dirty="0"/>
              <a:t>can only be achieved when timely and accurate communication links have been developed and sustained when a natural hazard is expected or ongoing. </a:t>
            </a:r>
            <a:br>
              <a:rPr lang="en-US" sz="1800" dirty="0"/>
            </a:br>
            <a:r>
              <a:rPr lang="en-US" sz="1800" dirty="0"/>
              <a:t/>
            </a:r>
            <a:br>
              <a:rPr lang="en-US" sz="1800" dirty="0"/>
            </a:br>
            <a:endParaRPr lang="en-US" sz="1800" dirty="0"/>
          </a:p>
        </p:txBody>
      </p:sp>
      <p:sp>
        <p:nvSpPr>
          <p:cNvPr id="4" name="Content Placeholder 3"/>
          <p:cNvSpPr>
            <a:spLocks noGrp="1"/>
          </p:cNvSpPr>
          <p:nvPr>
            <p:ph sz="half" idx="2"/>
          </p:nvPr>
        </p:nvSpPr>
        <p:spPr/>
        <p:txBody>
          <a:bodyPr/>
          <a:lstStyle/>
          <a:p>
            <a:r>
              <a:rPr lang="en-US" sz="1400" dirty="0"/>
              <a:t>Public awareness increases levels of consciousness with regards to likely risks, while letting people know what actions to take to help reduce the damage which can be caused by a </a:t>
            </a:r>
            <a:r>
              <a:rPr lang="en-US" sz="1400" dirty="0">
                <a:hlinkClick r:id="rId3"/>
              </a:rPr>
              <a:t>flood</a:t>
            </a:r>
            <a:r>
              <a:rPr lang="en-US" sz="1400" dirty="0"/>
              <a:t>. As such, the media can help save lives and property in the event of a hurricane when there is an effective public awareness campaign in place. Public awareness activities help in changing behavior, leading towards a culture of risk reduction. This involves educating the people using radio or television broadcasts, use of printed media, internet, and any source that the public uses to access information.</a:t>
            </a:r>
          </a:p>
        </p:txBody>
      </p:sp>
      <p:pic>
        <p:nvPicPr>
          <p:cNvPr id="10242" name="Picture 2" descr="https://encrypted-tbn0.gstatic.com/images?q=tbn:ANd9GcRiMNOPbwQ3dzOItSgRhh_opzqut_NPcCf8Mq1MY5AuOdPgb5qoJg"/>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1514475" y="5598695"/>
            <a:ext cx="3019425" cy="1259305"/>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https://encrypted-tbn1.gstatic.com/images?q=tbn:ANd9GcQcqVHFcRejZTYr5XJ3yMirQfzmJDyCmKb96K_r4AU2RTp4-DlG"/>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4457700" y="5543550"/>
            <a:ext cx="1314450" cy="1314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2010424"/>
      </p:ext>
    </p:extLst>
  </p:cSld>
  <p:clrMapOvr>
    <a:masterClrMapping/>
  </p:clrMapOvr>
  <p:transition>
    <p:randomBar/>
  </p:transition>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0" indent="0" algn="ctr">
              <a:buNone/>
            </a:pPr>
            <a:endParaRPr lang="en-US" sz="3200" dirty="0" smtClean="0">
              <a:ln w="50800">
                <a:solidFill>
                  <a:schemeClr val="bg1">
                    <a:alpha val="0"/>
                  </a:schemeClr>
                </a:solidFill>
              </a:ln>
              <a:solidFill>
                <a:schemeClr val="tx1">
                  <a:lumMod val="85000"/>
                  <a:lumOff val="15000"/>
                </a:schemeClr>
              </a:solidFill>
            </a:endParaRPr>
          </a:p>
          <a:p>
            <a:pPr marL="0" indent="0" algn="ctr">
              <a:buNone/>
            </a:pPr>
            <a:endParaRPr lang="en-US" sz="3200" dirty="0">
              <a:ln w="50800">
                <a:solidFill>
                  <a:schemeClr val="bg1">
                    <a:alpha val="0"/>
                  </a:schemeClr>
                </a:solidFill>
              </a:ln>
              <a:solidFill>
                <a:schemeClr val="tx1">
                  <a:lumMod val="85000"/>
                  <a:lumOff val="15000"/>
                </a:schemeClr>
              </a:solidFill>
            </a:endParaRPr>
          </a:p>
          <a:p>
            <a:pPr marL="0" indent="0" algn="ctr">
              <a:buNone/>
            </a:pPr>
            <a:endParaRPr lang="en-US" sz="3200" dirty="0" smtClean="0">
              <a:ln w="50800">
                <a:solidFill>
                  <a:schemeClr val="bg1">
                    <a:alpha val="0"/>
                  </a:schemeClr>
                </a:solidFill>
              </a:ln>
              <a:solidFill>
                <a:schemeClr val="tx1">
                  <a:lumMod val="85000"/>
                  <a:lumOff val="15000"/>
                </a:schemeClr>
              </a:solidFill>
            </a:endParaRPr>
          </a:p>
          <a:p>
            <a:pPr marL="0" indent="0" algn="ctr">
              <a:buNone/>
            </a:pPr>
            <a:r>
              <a:rPr lang="en-US" sz="3600" dirty="0" smtClean="0">
                <a:ln w="50800">
                  <a:solidFill>
                    <a:schemeClr val="bg1">
                      <a:alpha val="0"/>
                    </a:schemeClr>
                  </a:solidFill>
                </a:ln>
                <a:solidFill>
                  <a:schemeClr val="tx1">
                    <a:lumMod val="85000"/>
                    <a:lumOff val="15000"/>
                  </a:schemeClr>
                </a:solidFill>
              </a:rPr>
              <a:t>Winter 2019-2020 Outlook</a:t>
            </a:r>
            <a:endParaRPr lang="en-US" sz="3600" dirty="0"/>
          </a:p>
        </p:txBody>
      </p:sp>
      <p:sp>
        <p:nvSpPr>
          <p:cNvPr id="4" name="Slide Number Placeholder 3"/>
          <p:cNvSpPr>
            <a:spLocks noGrp="1"/>
          </p:cNvSpPr>
          <p:nvPr>
            <p:ph type="sldNum" sz="quarter" idx="11"/>
          </p:nvPr>
        </p:nvSpPr>
        <p:spPr/>
        <p:txBody>
          <a:bodyPr/>
          <a:lstStyle/>
          <a:p>
            <a:pPr>
              <a:defRPr/>
            </a:pPr>
            <a:fld id="{72851136-2DFF-9843-BF58-DCCF4C9E80C2}" type="slidenum">
              <a:rPr lang="en-US" smtClean="0"/>
              <a:pPr>
                <a:defRPr/>
              </a:pPr>
              <a:t>72</a:t>
            </a:fld>
            <a:endParaRPr lang="en-US" dirty="0"/>
          </a:p>
        </p:txBody>
      </p:sp>
    </p:spTree>
    <p:extLst>
      <p:ext uri="{BB962C8B-B14F-4D97-AF65-F5344CB8AC3E}">
        <p14:creationId xmlns:p14="http://schemas.microsoft.com/office/powerpoint/2010/main" val="25911150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 name="Can 69"/>
          <p:cNvSpPr/>
          <p:nvPr/>
        </p:nvSpPr>
        <p:spPr>
          <a:xfrm>
            <a:off x="8127959" y="4468092"/>
            <a:ext cx="838200" cy="304800"/>
          </a:xfrm>
          <a:prstGeom prst="can">
            <a:avLst>
              <a:gd name="adj" fmla="val 50000"/>
            </a:avLst>
          </a:prstGeom>
          <a:gradFill>
            <a:gsLst>
              <a:gs pos="0">
                <a:schemeClr val="tx1">
                  <a:alpha val="62000"/>
                </a:schemeClr>
              </a:gs>
              <a:gs pos="0">
                <a:schemeClr val="bg1">
                  <a:lumMod val="85000"/>
                  <a:alpha val="64000"/>
                </a:schemeClr>
              </a:gs>
              <a:gs pos="50000">
                <a:schemeClr val="bg1">
                  <a:lumMod val="95000"/>
                  <a:alpha val="60000"/>
                </a:schemeClr>
              </a:gs>
              <a:gs pos="100000">
                <a:schemeClr val="tx1">
                  <a:alpha val="58000"/>
                </a:schemeClr>
              </a:gs>
            </a:gsLst>
            <a:lin ang="0" scaled="0"/>
          </a:gradFill>
          <a:ln w="12700">
            <a:solidFill>
              <a:schemeClr val="tx1"/>
            </a:solidFill>
          </a:ln>
          <a:effectLst>
            <a:outerShdw blurRad="76200" dir="18900000" sy="23000" kx="-1200000" algn="bl" rotWithShape="0">
              <a:prstClr val="black">
                <a:alpha val="20000"/>
              </a:prstClr>
            </a:outerShdw>
          </a:effectLst>
          <a:scene3d>
            <a:camera prst="orthographicFront"/>
            <a:lightRig rig="soft" dir="t"/>
          </a:scene3d>
          <a:sp3d prstMaterial="powder">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solidFill>
                <a:prstClr val="white"/>
              </a:solidFill>
            </a:endParaRPr>
          </a:p>
        </p:txBody>
      </p:sp>
      <p:sp>
        <p:nvSpPr>
          <p:cNvPr id="130" name="Round Diagonal Corner Rectangle 129"/>
          <p:cNvSpPr/>
          <p:nvPr/>
        </p:nvSpPr>
        <p:spPr>
          <a:xfrm flipH="1">
            <a:off x="76200" y="6019800"/>
            <a:ext cx="8991600" cy="762000"/>
          </a:xfrm>
          <a:prstGeom prst="round2DiagRect">
            <a:avLst/>
          </a:prstGeom>
          <a:solidFill>
            <a:srgbClr val="D4CFB4"/>
          </a:solidFill>
          <a:ln>
            <a:no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4000" dirty="0">
              <a:solidFill>
                <a:srgbClr val="EEECE1">
                  <a:lumMod val="10000"/>
                </a:srgbClr>
              </a:solidFill>
            </a:endParaRPr>
          </a:p>
        </p:txBody>
      </p:sp>
      <p:cxnSp>
        <p:nvCxnSpPr>
          <p:cNvPr id="71" name="Straight Connector 70"/>
          <p:cNvCxnSpPr/>
          <p:nvPr/>
        </p:nvCxnSpPr>
        <p:spPr>
          <a:xfrm>
            <a:off x="8039100" y="2743200"/>
            <a:ext cx="9906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a:off x="8039100" y="2971800"/>
            <a:ext cx="9906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3" name="Straight Connector 72"/>
          <p:cNvCxnSpPr/>
          <p:nvPr/>
        </p:nvCxnSpPr>
        <p:spPr>
          <a:xfrm>
            <a:off x="8039100" y="3200400"/>
            <a:ext cx="99536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4" name="Straight Connector 73"/>
          <p:cNvCxnSpPr/>
          <p:nvPr/>
        </p:nvCxnSpPr>
        <p:spPr>
          <a:xfrm>
            <a:off x="8039100" y="3429000"/>
            <a:ext cx="99536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5" name="Straight Connector 74"/>
          <p:cNvCxnSpPr/>
          <p:nvPr/>
        </p:nvCxnSpPr>
        <p:spPr>
          <a:xfrm>
            <a:off x="8039100" y="3657600"/>
            <a:ext cx="99536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a:off x="8039100" y="3886200"/>
            <a:ext cx="99536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7" name="Straight Connector 76"/>
          <p:cNvCxnSpPr/>
          <p:nvPr/>
        </p:nvCxnSpPr>
        <p:spPr>
          <a:xfrm>
            <a:off x="8039100" y="4114800"/>
            <a:ext cx="99853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a:off x="8039100" y="4343400"/>
            <a:ext cx="99853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9" name="Straight Connector 78"/>
          <p:cNvCxnSpPr/>
          <p:nvPr/>
        </p:nvCxnSpPr>
        <p:spPr>
          <a:xfrm>
            <a:off x="8039100" y="1828800"/>
            <a:ext cx="99853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0" name="Straight Connector 79"/>
          <p:cNvCxnSpPr/>
          <p:nvPr/>
        </p:nvCxnSpPr>
        <p:spPr>
          <a:xfrm>
            <a:off x="8039100" y="2057400"/>
            <a:ext cx="99853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a:xfrm>
            <a:off x="8039100" y="2286000"/>
            <a:ext cx="10033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2" name="Straight Connector 81"/>
          <p:cNvCxnSpPr/>
          <p:nvPr/>
        </p:nvCxnSpPr>
        <p:spPr>
          <a:xfrm>
            <a:off x="8039100" y="2514600"/>
            <a:ext cx="10033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 name="Round Diagonal Corner Rectangle 3"/>
          <p:cNvSpPr/>
          <p:nvPr/>
        </p:nvSpPr>
        <p:spPr>
          <a:xfrm flipH="1">
            <a:off x="1752600" y="152400"/>
            <a:ext cx="7162800" cy="762000"/>
          </a:xfrm>
          <a:prstGeom prst="round2DiagRect">
            <a:avLst/>
          </a:prstGeom>
          <a:solidFill>
            <a:srgbClr val="D4CFB4"/>
          </a:solidFill>
          <a:ln>
            <a:no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3200" dirty="0" smtClean="0">
                <a:solidFill>
                  <a:srgbClr val="EEECE1">
                    <a:lumMod val="10000"/>
                  </a:srgbClr>
                </a:solidFill>
                <a:effectLst>
                  <a:outerShdw blurRad="38100" dist="38100" dir="2700000" algn="tl">
                    <a:srgbClr val="000000">
                      <a:alpha val="43137"/>
                    </a:srgbClr>
                  </a:outerShdw>
                </a:effectLst>
                <a:latin typeface="Cambria" pitchFamily="18" charset="0"/>
              </a:rPr>
              <a:t>Camp Pendleton Historical</a:t>
            </a:r>
            <a:r>
              <a:rPr lang="en-US" sz="3200" dirty="0">
                <a:solidFill>
                  <a:srgbClr val="EEECE1">
                    <a:lumMod val="10000"/>
                  </a:srgbClr>
                </a:solidFill>
                <a:effectLst>
                  <a:outerShdw blurRad="38100" dist="38100" dir="2700000" algn="tl">
                    <a:srgbClr val="000000">
                      <a:alpha val="43137"/>
                    </a:srgbClr>
                  </a:outerShdw>
                </a:effectLst>
                <a:latin typeface="Cambria" pitchFamily="18" charset="0"/>
              </a:rPr>
              <a:t> </a:t>
            </a:r>
            <a:r>
              <a:rPr lang="en-US" sz="3200" dirty="0" smtClean="0">
                <a:solidFill>
                  <a:srgbClr val="EEECE1">
                    <a:lumMod val="10000"/>
                  </a:srgbClr>
                </a:solidFill>
                <a:effectLst>
                  <a:outerShdw blurRad="38100" dist="38100" dir="2700000" algn="tl">
                    <a:srgbClr val="000000">
                      <a:alpha val="43137"/>
                    </a:srgbClr>
                  </a:outerShdw>
                </a:effectLst>
                <a:latin typeface="Cambria" pitchFamily="18" charset="0"/>
              </a:rPr>
              <a:t>WX Data </a:t>
            </a:r>
            <a:endParaRPr lang="en-US" sz="4000" dirty="0">
              <a:solidFill>
                <a:srgbClr val="EEECE1">
                  <a:lumMod val="10000"/>
                </a:srgbClr>
              </a:solidFill>
            </a:endParaRPr>
          </a:p>
        </p:txBody>
      </p:sp>
      <p:cxnSp>
        <p:nvCxnSpPr>
          <p:cNvPr id="6" name="Straight Connector 5"/>
          <p:cNvCxnSpPr/>
          <p:nvPr/>
        </p:nvCxnSpPr>
        <p:spPr>
          <a:xfrm>
            <a:off x="76200" y="2209800"/>
            <a:ext cx="5334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76200" y="2438400"/>
            <a:ext cx="5334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80963" y="2667000"/>
            <a:ext cx="5334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80963" y="2895600"/>
            <a:ext cx="5334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80963" y="3124200"/>
            <a:ext cx="5334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80963" y="3352800"/>
            <a:ext cx="5334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85725" y="3581400"/>
            <a:ext cx="5334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85725" y="3810000"/>
            <a:ext cx="5334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85725" y="1295400"/>
            <a:ext cx="5334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85725" y="1524000"/>
            <a:ext cx="5334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88900" y="1752600"/>
            <a:ext cx="5334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88900" y="1981200"/>
            <a:ext cx="5334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968375" y="2209800"/>
            <a:ext cx="5334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968375" y="2438400"/>
            <a:ext cx="5334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a:off x="973138" y="2667000"/>
            <a:ext cx="5334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a:off x="973138" y="2895600"/>
            <a:ext cx="5334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973138" y="3124200"/>
            <a:ext cx="5334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a:off x="973138" y="3352800"/>
            <a:ext cx="5334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a:off x="976313" y="3581400"/>
            <a:ext cx="5334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976313" y="3810000"/>
            <a:ext cx="5334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a:off x="976313" y="1295400"/>
            <a:ext cx="5334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a:off x="976313" y="1524000"/>
            <a:ext cx="5334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a:off x="981075" y="1752600"/>
            <a:ext cx="5334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a:off x="981075" y="1981200"/>
            <a:ext cx="5334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2" name="Flowchart: Process 31"/>
          <p:cNvSpPr/>
          <p:nvPr/>
        </p:nvSpPr>
        <p:spPr>
          <a:xfrm>
            <a:off x="244471" y="1219200"/>
            <a:ext cx="233364" cy="2767005"/>
          </a:xfrm>
          <a:prstGeom prst="flowChartProcess">
            <a:avLst/>
          </a:prstGeom>
          <a:solidFill>
            <a:schemeClr val="tx1">
              <a:alpha val="32000"/>
            </a:schemeClr>
          </a:solidFill>
          <a:ln w="25400">
            <a:gradFill flip="none" rotWithShape="1">
              <a:gsLst>
                <a:gs pos="0">
                  <a:schemeClr val="tx1"/>
                </a:gs>
                <a:gs pos="50000">
                  <a:schemeClr val="tx1">
                    <a:lumMod val="75000"/>
                  </a:schemeClr>
                </a:gs>
                <a:gs pos="100000">
                  <a:schemeClr val="accent1">
                    <a:tint val="23500"/>
                    <a:satMod val="160000"/>
                  </a:schemeClr>
                </a:gs>
              </a:gsLst>
              <a:lin ang="13500000" scaled="1"/>
              <a:tileRect/>
            </a:gradFill>
          </a:ln>
          <a:effectLst>
            <a:outerShdw blurRad="203200" dist="469900" dir="5400000" sx="67000" sy="67000" kx="-1200000" algn="bl" rotWithShape="0">
              <a:prstClr val="black">
                <a:alpha val="20000"/>
              </a:prstClr>
            </a:outerShdw>
          </a:effectLst>
          <a:scene3d>
            <a:camera prst="orthographicFront"/>
            <a:lightRig rig="soft" dir="t"/>
          </a:scene3d>
          <a:sp3d prstMaterial="dkEdge">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solidFill>
                <a:prstClr val="white"/>
              </a:solidFill>
            </a:endParaRPr>
          </a:p>
        </p:txBody>
      </p:sp>
      <p:sp>
        <p:nvSpPr>
          <p:cNvPr id="31" name="Flowchart: Process 30"/>
          <p:cNvSpPr/>
          <p:nvPr/>
        </p:nvSpPr>
        <p:spPr>
          <a:xfrm>
            <a:off x="291684" y="2133601"/>
            <a:ext cx="119438" cy="2029689"/>
          </a:xfrm>
          <a:prstGeom prst="flowChartProcess">
            <a:avLst/>
          </a:prstGeom>
          <a:solidFill>
            <a:srgbClr val="E20000"/>
          </a:solidFill>
          <a:ln>
            <a:noFill/>
          </a:ln>
          <a:effectLst>
            <a:innerShdw blurRad="63500" dist="508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solidFill>
                <a:prstClr val="white"/>
              </a:solidFill>
            </a:endParaRPr>
          </a:p>
        </p:txBody>
      </p:sp>
      <p:sp>
        <p:nvSpPr>
          <p:cNvPr id="35" name="TextBox 34"/>
          <p:cNvSpPr txBox="1"/>
          <p:nvPr/>
        </p:nvSpPr>
        <p:spPr>
          <a:xfrm>
            <a:off x="18840" y="4572000"/>
            <a:ext cx="667170" cy="677108"/>
          </a:xfrm>
          <a:prstGeom prst="rect">
            <a:avLst/>
          </a:prstGeom>
          <a:noFill/>
        </p:spPr>
        <p:txBody>
          <a:bodyPr wrap="none">
            <a:spAutoFit/>
          </a:bodyPr>
          <a:lstStyle/>
          <a:p>
            <a:pPr algn="ctr">
              <a:defRPr/>
            </a:pPr>
            <a:r>
              <a:rPr lang="en-US" sz="2400" b="1" dirty="0" smtClean="0">
                <a:solidFill>
                  <a:srgbClr val="C00000"/>
                </a:solidFill>
                <a:effectLst>
                  <a:outerShdw blurRad="38100" dist="38100" dir="2700000" algn="tl">
                    <a:srgbClr val="000000">
                      <a:alpha val="43137"/>
                    </a:srgbClr>
                  </a:outerShdw>
                </a:effectLst>
                <a:latin typeface="Cambria" pitchFamily="18" charset="0"/>
              </a:rPr>
              <a:t>73</a:t>
            </a:r>
            <a:r>
              <a:rPr lang="en-US" sz="2400" b="1" baseline="30000" dirty="0" smtClean="0">
                <a:solidFill>
                  <a:srgbClr val="C00000"/>
                </a:solidFill>
                <a:effectLst>
                  <a:outerShdw blurRad="38100" dist="38100" dir="2700000" algn="tl">
                    <a:srgbClr val="000000">
                      <a:alpha val="43137"/>
                    </a:srgbClr>
                  </a:outerShdw>
                </a:effectLst>
                <a:latin typeface="Cambria" pitchFamily="18" charset="0"/>
              </a:rPr>
              <a:t>o</a:t>
            </a:r>
            <a:endParaRPr lang="en-US" sz="2400" b="1" baseline="30000" dirty="0">
              <a:solidFill>
                <a:srgbClr val="C00000"/>
              </a:solidFill>
              <a:effectLst>
                <a:outerShdw blurRad="38100" dist="38100" dir="2700000" algn="tl">
                  <a:srgbClr val="000000">
                    <a:alpha val="43137"/>
                  </a:srgbClr>
                </a:outerShdw>
              </a:effectLst>
              <a:latin typeface="Cambria" pitchFamily="18" charset="0"/>
            </a:endParaRPr>
          </a:p>
          <a:p>
            <a:pPr algn="ctr">
              <a:defRPr/>
            </a:pPr>
            <a:r>
              <a:rPr lang="en-US" sz="1400" dirty="0">
                <a:solidFill>
                  <a:prstClr val="black"/>
                </a:solidFill>
                <a:effectLst>
                  <a:outerShdw blurRad="38100" dist="38100" dir="2700000" algn="tl">
                    <a:srgbClr val="000000">
                      <a:alpha val="43137"/>
                    </a:srgbClr>
                  </a:outerShdw>
                </a:effectLst>
                <a:latin typeface="Cambria" pitchFamily="18" charset="0"/>
              </a:rPr>
              <a:t>Max</a:t>
            </a:r>
          </a:p>
        </p:txBody>
      </p:sp>
      <p:sp>
        <p:nvSpPr>
          <p:cNvPr id="38" name="Flowchart: Process 37"/>
          <p:cNvSpPr/>
          <p:nvPr/>
        </p:nvSpPr>
        <p:spPr>
          <a:xfrm>
            <a:off x="1158871" y="1219200"/>
            <a:ext cx="233364" cy="2767005"/>
          </a:xfrm>
          <a:prstGeom prst="flowChartProcess">
            <a:avLst/>
          </a:prstGeom>
          <a:solidFill>
            <a:schemeClr val="tx1">
              <a:alpha val="32000"/>
            </a:schemeClr>
          </a:solidFill>
          <a:ln w="25400">
            <a:gradFill flip="none" rotWithShape="1">
              <a:gsLst>
                <a:gs pos="0">
                  <a:schemeClr val="tx1"/>
                </a:gs>
                <a:gs pos="50000">
                  <a:schemeClr val="tx1">
                    <a:lumMod val="75000"/>
                  </a:schemeClr>
                </a:gs>
                <a:gs pos="100000">
                  <a:schemeClr val="accent1">
                    <a:tint val="23500"/>
                    <a:satMod val="160000"/>
                  </a:schemeClr>
                </a:gs>
              </a:gsLst>
              <a:lin ang="13500000" scaled="1"/>
              <a:tileRect/>
            </a:gradFill>
          </a:ln>
          <a:effectLst>
            <a:outerShdw blurRad="203200" dist="469900" dir="5400000" sx="67000" sy="67000" kx="-1200000" algn="bl" rotWithShape="0">
              <a:prstClr val="black">
                <a:alpha val="20000"/>
              </a:prstClr>
            </a:outerShdw>
          </a:effectLst>
          <a:scene3d>
            <a:camera prst="orthographicFront"/>
            <a:lightRig rig="soft" dir="t"/>
          </a:scene3d>
          <a:sp3d prstMaterial="dkEdge">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solidFill>
                <a:prstClr val="white"/>
              </a:solidFill>
            </a:endParaRPr>
          </a:p>
        </p:txBody>
      </p:sp>
      <p:sp>
        <p:nvSpPr>
          <p:cNvPr id="37" name="Flowchart: Process 36"/>
          <p:cNvSpPr/>
          <p:nvPr/>
        </p:nvSpPr>
        <p:spPr>
          <a:xfrm>
            <a:off x="1213265" y="2809875"/>
            <a:ext cx="110237" cy="1457324"/>
          </a:xfrm>
          <a:prstGeom prst="flowChartProcess">
            <a:avLst/>
          </a:prstGeom>
          <a:solidFill>
            <a:srgbClr val="0053FA"/>
          </a:solidFill>
          <a:ln>
            <a:noFill/>
          </a:ln>
          <a:effectLst>
            <a:innerShdw blurRad="63500" dist="508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solidFill>
                <a:prstClr val="white"/>
              </a:solidFill>
            </a:endParaRPr>
          </a:p>
        </p:txBody>
      </p:sp>
      <p:sp>
        <p:nvSpPr>
          <p:cNvPr id="40" name="Oval 39"/>
          <p:cNvSpPr/>
          <p:nvPr/>
        </p:nvSpPr>
        <p:spPr>
          <a:xfrm>
            <a:off x="1039812" y="3971926"/>
            <a:ext cx="457200" cy="457200"/>
          </a:xfrm>
          <a:prstGeom prst="ellipse">
            <a:avLst/>
          </a:prstGeom>
          <a:solidFill>
            <a:schemeClr val="tx1">
              <a:alpha val="32000"/>
            </a:schemeClr>
          </a:solidFill>
          <a:ln w="25400">
            <a:gradFill flip="none" rotWithShape="1">
              <a:gsLst>
                <a:gs pos="0">
                  <a:schemeClr val="tx1"/>
                </a:gs>
                <a:gs pos="50000">
                  <a:schemeClr val="tx1">
                    <a:lumMod val="75000"/>
                  </a:schemeClr>
                </a:gs>
                <a:gs pos="100000">
                  <a:schemeClr val="accent1">
                    <a:tint val="23500"/>
                    <a:satMod val="160000"/>
                  </a:schemeClr>
                </a:gs>
              </a:gsLst>
              <a:lin ang="13500000" scaled="1"/>
              <a:tileRect/>
            </a:gradFill>
          </a:ln>
          <a:effectLst>
            <a:outerShdw blurRad="203200" dist="50800" dir="5400000" sx="104000" sy="104000" kx="-1200000" algn="bl" rotWithShape="0">
              <a:prstClr val="black">
                <a:alpha val="20000"/>
              </a:prstClr>
            </a:outerShdw>
            <a:reflection blurRad="6350" stA="50000" endA="275" endPos="40000" dist="101600" dir="5400000" sy="-100000" algn="bl" rotWithShape="0"/>
          </a:effectLst>
          <a:scene3d>
            <a:camera prst="orthographicFront"/>
            <a:lightRig rig="soft" dir="t"/>
          </a:scene3d>
          <a:sp3d prstMaterial="dkEdge">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solidFill>
                <a:prstClr val="white"/>
              </a:solidFill>
            </a:endParaRPr>
          </a:p>
        </p:txBody>
      </p:sp>
      <p:sp>
        <p:nvSpPr>
          <p:cNvPr id="41" name="TextBox 40"/>
          <p:cNvSpPr txBox="1"/>
          <p:nvPr/>
        </p:nvSpPr>
        <p:spPr>
          <a:xfrm>
            <a:off x="933240" y="4572000"/>
            <a:ext cx="667170" cy="677108"/>
          </a:xfrm>
          <a:prstGeom prst="rect">
            <a:avLst/>
          </a:prstGeom>
          <a:noFill/>
        </p:spPr>
        <p:txBody>
          <a:bodyPr wrap="none">
            <a:spAutoFit/>
          </a:bodyPr>
          <a:lstStyle/>
          <a:p>
            <a:pPr algn="ctr">
              <a:defRPr/>
            </a:pPr>
            <a:r>
              <a:rPr lang="en-US" sz="2400" b="1" dirty="0" smtClean="0">
                <a:solidFill>
                  <a:srgbClr val="0033CC"/>
                </a:solidFill>
                <a:effectLst>
                  <a:outerShdw blurRad="38100" dist="38100" dir="2700000" algn="tl">
                    <a:srgbClr val="000000">
                      <a:alpha val="43137"/>
                    </a:srgbClr>
                  </a:outerShdw>
                </a:effectLst>
                <a:latin typeface="Cambria" pitchFamily="18" charset="0"/>
              </a:rPr>
              <a:t>43</a:t>
            </a:r>
            <a:r>
              <a:rPr lang="en-US" sz="2400" b="1" baseline="30000" dirty="0" smtClean="0">
                <a:solidFill>
                  <a:srgbClr val="0033CC"/>
                </a:solidFill>
                <a:effectLst>
                  <a:outerShdw blurRad="38100" dist="38100" dir="2700000" algn="tl">
                    <a:srgbClr val="000000">
                      <a:alpha val="43137"/>
                    </a:srgbClr>
                  </a:outerShdw>
                </a:effectLst>
                <a:latin typeface="Cambria" pitchFamily="18" charset="0"/>
              </a:rPr>
              <a:t>o</a:t>
            </a:r>
            <a:endParaRPr lang="en-US" sz="2000" b="1" baseline="30000" dirty="0">
              <a:solidFill>
                <a:srgbClr val="0033CC"/>
              </a:solidFill>
              <a:effectLst>
                <a:outerShdw blurRad="38100" dist="38100" dir="2700000" algn="tl">
                  <a:srgbClr val="000000">
                    <a:alpha val="43137"/>
                  </a:srgbClr>
                </a:outerShdw>
              </a:effectLst>
              <a:latin typeface="Cambria" pitchFamily="18" charset="0"/>
            </a:endParaRPr>
          </a:p>
          <a:p>
            <a:pPr algn="ctr">
              <a:defRPr/>
            </a:pPr>
            <a:r>
              <a:rPr lang="en-US" sz="1400" dirty="0">
                <a:solidFill>
                  <a:prstClr val="black"/>
                </a:solidFill>
                <a:effectLst>
                  <a:outerShdw blurRad="38100" dist="38100" dir="2700000" algn="tl">
                    <a:srgbClr val="000000">
                      <a:alpha val="43137"/>
                    </a:srgbClr>
                  </a:outerShdw>
                </a:effectLst>
                <a:latin typeface="Cambria" pitchFamily="18" charset="0"/>
              </a:rPr>
              <a:t>Min</a:t>
            </a:r>
          </a:p>
        </p:txBody>
      </p:sp>
      <p:sp>
        <p:nvSpPr>
          <p:cNvPr id="42" name="TextBox 52"/>
          <p:cNvSpPr txBox="1">
            <a:spLocks noChangeArrowheads="1"/>
          </p:cNvSpPr>
          <p:nvPr/>
        </p:nvSpPr>
        <p:spPr bwMode="auto">
          <a:xfrm>
            <a:off x="550863" y="1143000"/>
            <a:ext cx="515937" cy="276225"/>
          </a:xfrm>
          <a:prstGeom prst="rect">
            <a:avLst/>
          </a:prstGeom>
          <a:noFill/>
          <a:ln w="9525">
            <a:noFill/>
            <a:miter lim="800000"/>
            <a:headEnd/>
            <a:tailEnd/>
          </a:ln>
        </p:spPr>
        <p:txBody>
          <a:bodyPr wrap="none">
            <a:spAutoFit/>
          </a:bodyPr>
          <a:lstStyle/>
          <a:p>
            <a:pPr algn="ctr">
              <a:defRPr/>
            </a:pPr>
            <a:r>
              <a:rPr lang="en-US" sz="1200" b="1" dirty="0">
                <a:solidFill>
                  <a:srgbClr val="EEECE1">
                    <a:lumMod val="10000"/>
                  </a:srgbClr>
                </a:solidFill>
                <a:effectLst>
                  <a:outerShdw blurRad="38100" dist="38100" dir="2700000" algn="tl">
                    <a:srgbClr val="000000">
                      <a:alpha val="43137"/>
                    </a:srgbClr>
                  </a:outerShdw>
                </a:effectLst>
                <a:latin typeface="Cambria" pitchFamily="18" charset="0"/>
              </a:rPr>
              <a:t>120</a:t>
            </a:r>
            <a:r>
              <a:rPr lang="en-US" sz="1200" b="1" baseline="30000" dirty="0">
                <a:solidFill>
                  <a:srgbClr val="EEECE1">
                    <a:lumMod val="10000"/>
                  </a:srgbClr>
                </a:solidFill>
                <a:effectLst>
                  <a:outerShdw blurRad="38100" dist="38100" dir="2700000" algn="tl">
                    <a:srgbClr val="000000">
                      <a:alpha val="43137"/>
                    </a:srgbClr>
                  </a:outerShdw>
                </a:effectLst>
                <a:latin typeface="Cambria" pitchFamily="18" charset="0"/>
              </a:rPr>
              <a:t>o</a:t>
            </a:r>
          </a:p>
        </p:txBody>
      </p:sp>
      <p:sp>
        <p:nvSpPr>
          <p:cNvPr id="43" name="TextBox 53"/>
          <p:cNvSpPr txBox="1">
            <a:spLocks noChangeArrowheads="1"/>
          </p:cNvSpPr>
          <p:nvPr/>
        </p:nvSpPr>
        <p:spPr bwMode="auto">
          <a:xfrm>
            <a:off x="550863" y="1381125"/>
            <a:ext cx="515937" cy="277813"/>
          </a:xfrm>
          <a:prstGeom prst="rect">
            <a:avLst/>
          </a:prstGeom>
          <a:noFill/>
          <a:ln w="9525">
            <a:noFill/>
            <a:miter lim="800000"/>
            <a:headEnd/>
            <a:tailEnd/>
          </a:ln>
        </p:spPr>
        <p:txBody>
          <a:bodyPr wrap="none">
            <a:spAutoFit/>
          </a:bodyPr>
          <a:lstStyle/>
          <a:p>
            <a:pPr algn="ctr">
              <a:defRPr/>
            </a:pPr>
            <a:r>
              <a:rPr lang="en-US" sz="1200" b="1" dirty="0">
                <a:solidFill>
                  <a:srgbClr val="EEECE1">
                    <a:lumMod val="10000"/>
                  </a:srgbClr>
                </a:solidFill>
                <a:effectLst>
                  <a:outerShdw blurRad="38100" dist="38100" dir="2700000" algn="tl">
                    <a:srgbClr val="000000">
                      <a:alpha val="43137"/>
                    </a:srgbClr>
                  </a:outerShdw>
                </a:effectLst>
                <a:latin typeface="Cambria" pitchFamily="18" charset="0"/>
              </a:rPr>
              <a:t>100</a:t>
            </a:r>
            <a:r>
              <a:rPr lang="en-US" sz="1200" b="1" baseline="30000" dirty="0">
                <a:solidFill>
                  <a:srgbClr val="EEECE1">
                    <a:lumMod val="10000"/>
                  </a:srgbClr>
                </a:solidFill>
                <a:effectLst>
                  <a:outerShdw blurRad="38100" dist="38100" dir="2700000" algn="tl">
                    <a:srgbClr val="000000">
                      <a:alpha val="43137"/>
                    </a:srgbClr>
                  </a:outerShdw>
                </a:effectLst>
                <a:latin typeface="Cambria" pitchFamily="18" charset="0"/>
              </a:rPr>
              <a:t>o</a:t>
            </a:r>
          </a:p>
        </p:txBody>
      </p:sp>
      <p:sp>
        <p:nvSpPr>
          <p:cNvPr id="44" name="TextBox 54"/>
          <p:cNvSpPr txBox="1">
            <a:spLocks noChangeArrowheads="1"/>
          </p:cNvSpPr>
          <p:nvPr/>
        </p:nvSpPr>
        <p:spPr bwMode="auto">
          <a:xfrm>
            <a:off x="596900" y="1600200"/>
            <a:ext cx="425450" cy="276225"/>
          </a:xfrm>
          <a:prstGeom prst="rect">
            <a:avLst/>
          </a:prstGeom>
          <a:noFill/>
          <a:ln w="9525">
            <a:noFill/>
            <a:miter lim="800000"/>
            <a:headEnd/>
            <a:tailEnd/>
          </a:ln>
        </p:spPr>
        <p:txBody>
          <a:bodyPr wrap="none">
            <a:spAutoFit/>
          </a:bodyPr>
          <a:lstStyle/>
          <a:p>
            <a:pPr algn="ctr">
              <a:defRPr/>
            </a:pPr>
            <a:r>
              <a:rPr lang="en-US" sz="1200" b="1" dirty="0">
                <a:solidFill>
                  <a:srgbClr val="EEECE1">
                    <a:lumMod val="10000"/>
                  </a:srgbClr>
                </a:solidFill>
                <a:effectLst>
                  <a:outerShdw blurRad="38100" dist="38100" dir="2700000" algn="tl">
                    <a:srgbClr val="000000">
                      <a:alpha val="43137"/>
                    </a:srgbClr>
                  </a:outerShdw>
                </a:effectLst>
                <a:latin typeface="Cambria" pitchFamily="18" charset="0"/>
              </a:rPr>
              <a:t>90</a:t>
            </a:r>
            <a:r>
              <a:rPr lang="en-US" sz="1200" b="1" baseline="30000" dirty="0">
                <a:solidFill>
                  <a:srgbClr val="EEECE1">
                    <a:lumMod val="10000"/>
                  </a:srgbClr>
                </a:solidFill>
                <a:effectLst>
                  <a:outerShdw blurRad="38100" dist="38100" dir="2700000" algn="tl">
                    <a:srgbClr val="000000">
                      <a:alpha val="43137"/>
                    </a:srgbClr>
                  </a:outerShdw>
                </a:effectLst>
                <a:latin typeface="Cambria" pitchFamily="18" charset="0"/>
              </a:rPr>
              <a:t>o</a:t>
            </a:r>
          </a:p>
        </p:txBody>
      </p:sp>
      <p:sp>
        <p:nvSpPr>
          <p:cNvPr id="45" name="TextBox 55"/>
          <p:cNvSpPr txBox="1">
            <a:spLocks noChangeArrowheads="1"/>
          </p:cNvSpPr>
          <p:nvPr/>
        </p:nvSpPr>
        <p:spPr bwMode="auto">
          <a:xfrm>
            <a:off x="596900" y="1838325"/>
            <a:ext cx="425450" cy="277813"/>
          </a:xfrm>
          <a:prstGeom prst="rect">
            <a:avLst/>
          </a:prstGeom>
          <a:noFill/>
          <a:ln w="9525">
            <a:noFill/>
            <a:miter lim="800000"/>
            <a:headEnd/>
            <a:tailEnd/>
          </a:ln>
        </p:spPr>
        <p:txBody>
          <a:bodyPr wrap="none">
            <a:spAutoFit/>
          </a:bodyPr>
          <a:lstStyle/>
          <a:p>
            <a:pPr algn="ctr">
              <a:defRPr/>
            </a:pPr>
            <a:r>
              <a:rPr lang="en-US" sz="1200" b="1" dirty="0">
                <a:solidFill>
                  <a:srgbClr val="EEECE1">
                    <a:lumMod val="10000"/>
                  </a:srgbClr>
                </a:solidFill>
                <a:effectLst>
                  <a:outerShdw blurRad="38100" dist="38100" dir="2700000" algn="tl">
                    <a:srgbClr val="000000">
                      <a:alpha val="43137"/>
                    </a:srgbClr>
                  </a:outerShdw>
                </a:effectLst>
                <a:latin typeface="Cambria" pitchFamily="18" charset="0"/>
              </a:rPr>
              <a:t>80</a:t>
            </a:r>
            <a:r>
              <a:rPr lang="en-US" sz="1200" b="1" baseline="30000" dirty="0">
                <a:solidFill>
                  <a:srgbClr val="EEECE1">
                    <a:lumMod val="10000"/>
                  </a:srgbClr>
                </a:solidFill>
                <a:effectLst>
                  <a:outerShdw blurRad="38100" dist="38100" dir="2700000" algn="tl">
                    <a:srgbClr val="000000">
                      <a:alpha val="43137"/>
                    </a:srgbClr>
                  </a:outerShdw>
                </a:effectLst>
                <a:latin typeface="Cambria" pitchFamily="18" charset="0"/>
              </a:rPr>
              <a:t>o</a:t>
            </a:r>
          </a:p>
        </p:txBody>
      </p:sp>
      <p:sp>
        <p:nvSpPr>
          <p:cNvPr id="46" name="TextBox 56"/>
          <p:cNvSpPr txBox="1">
            <a:spLocks noChangeArrowheads="1"/>
          </p:cNvSpPr>
          <p:nvPr/>
        </p:nvSpPr>
        <p:spPr bwMode="auto">
          <a:xfrm>
            <a:off x="592138" y="2057400"/>
            <a:ext cx="425450" cy="276225"/>
          </a:xfrm>
          <a:prstGeom prst="rect">
            <a:avLst/>
          </a:prstGeom>
          <a:noFill/>
          <a:ln w="9525">
            <a:noFill/>
            <a:miter lim="800000"/>
            <a:headEnd/>
            <a:tailEnd/>
          </a:ln>
        </p:spPr>
        <p:txBody>
          <a:bodyPr wrap="none">
            <a:spAutoFit/>
          </a:bodyPr>
          <a:lstStyle/>
          <a:p>
            <a:pPr algn="ctr">
              <a:defRPr/>
            </a:pPr>
            <a:r>
              <a:rPr lang="en-US" sz="1200" b="1" dirty="0">
                <a:solidFill>
                  <a:srgbClr val="EEECE1">
                    <a:lumMod val="10000"/>
                  </a:srgbClr>
                </a:solidFill>
                <a:effectLst>
                  <a:outerShdw blurRad="38100" dist="38100" dir="2700000" algn="tl">
                    <a:srgbClr val="000000">
                      <a:alpha val="43137"/>
                    </a:srgbClr>
                  </a:outerShdw>
                </a:effectLst>
                <a:latin typeface="Cambria" pitchFamily="18" charset="0"/>
              </a:rPr>
              <a:t>70</a:t>
            </a:r>
            <a:r>
              <a:rPr lang="en-US" sz="1200" b="1" baseline="30000" dirty="0">
                <a:solidFill>
                  <a:srgbClr val="EEECE1">
                    <a:lumMod val="10000"/>
                  </a:srgbClr>
                </a:solidFill>
                <a:effectLst>
                  <a:outerShdw blurRad="38100" dist="38100" dir="2700000" algn="tl">
                    <a:srgbClr val="000000">
                      <a:alpha val="43137"/>
                    </a:srgbClr>
                  </a:outerShdw>
                </a:effectLst>
                <a:latin typeface="Cambria" pitchFamily="18" charset="0"/>
              </a:rPr>
              <a:t>o</a:t>
            </a:r>
          </a:p>
        </p:txBody>
      </p:sp>
      <p:sp>
        <p:nvSpPr>
          <p:cNvPr id="47" name="TextBox 57"/>
          <p:cNvSpPr txBox="1">
            <a:spLocks noChangeArrowheads="1"/>
          </p:cNvSpPr>
          <p:nvPr/>
        </p:nvSpPr>
        <p:spPr bwMode="auto">
          <a:xfrm>
            <a:off x="592138" y="2295525"/>
            <a:ext cx="425450" cy="277813"/>
          </a:xfrm>
          <a:prstGeom prst="rect">
            <a:avLst/>
          </a:prstGeom>
          <a:noFill/>
          <a:ln w="9525">
            <a:noFill/>
            <a:miter lim="800000"/>
            <a:headEnd/>
            <a:tailEnd/>
          </a:ln>
        </p:spPr>
        <p:txBody>
          <a:bodyPr wrap="none">
            <a:spAutoFit/>
          </a:bodyPr>
          <a:lstStyle/>
          <a:p>
            <a:pPr algn="ctr">
              <a:defRPr/>
            </a:pPr>
            <a:r>
              <a:rPr lang="en-US" sz="1200" b="1" dirty="0">
                <a:solidFill>
                  <a:srgbClr val="EEECE1">
                    <a:lumMod val="10000"/>
                  </a:srgbClr>
                </a:solidFill>
                <a:effectLst>
                  <a:outerShdw blurRad="38100" dist="38100" dir="2700000" algn="tl">
                    <a:srgbClr val="000000">
                      <a:alpha val="43137"/>
                    </a:srgbClr>
                  </a:outerShdw>
                </a:effectLst>
                <a:latin typeface="Cambria" pitchFamily="18" charset="0"/>
              </a:rPr>
              <a:t>60</a:t>
            </a:r>
            <a:r>
              <a:rPr lang="en-US" sz="1200" b="1" baseline="30000" dirty="0">
                <a:solidFill>
                  <a:srgbClr val="EEECE1">
                    <a:lumMod val="10000"/>
                  </a:srgbClr>
                </a:solidFill>
                <a:effectLst>
                  <a:outerShdw blurRad="38100" dist="38100" dir="2700000" algn="tl">
                    <a:srgbClr val="000000">
                      <a:alpha val="43137"/>
                    </a:srgbClr>
                  </a:outerShdw>
                </a:effectLst>
                <a:latin typeface="Cambria" pitchFamily="18" charset="0"/>
              </a:rPr>
              <a:t>o</a:t>
            </a:r>
          </a:p>
        </p:txBody>
      </p:sp>
      <p:sp>
        <p:nvSpPr>
          <p:cNvPr id="48" name="TextBox 58"/>
          <p:cNvSpPr txBox="1">
            <a:spLocks noChangeArrowheads="1"/>
          </p:cNvSpPr>
          <p:nvPr/>
        </p:nvSpPr>
        <p:spPr bwMode="auto">
          <a:xfrm>
            <a:off x="593725" y="2514600"/>
            <a:ext cx="425450" cy="276225"/>
          </a:xfrm>
          <a:prstGeom prst="rect">
            <a:avLst/>
          </a:prstGeom>
          <a:noFill/>
          <a:ln w="9525">
            <a:noFill/>
            <a:miter lim="800000"/>
            <a:headEnd/>
            <a:tailEnd/>
          </a:ln>
        </p:spPr>
        <p:txBody>
          <a:bodyPr wrap="none">
            <a:spAutoFit/>
          </a:bodyPr>
          <a:lstStyle/>
          <a:p>
            <a:pPr algn="ctr">
              <a:defRPr/>
            </a:pPr>
            <a:r>
              <a:rPr lang="en-US" sz="1200" b="1" dirty="0">
                <a:solidFill>
                  <a:srgbClr val="EEECE1">
                    <a:lumMod val="10000"/>
                  </a:srgbClr>
                </a:solidFill>
                <a:effectLst>
                  <a:outerShdw blurRad="38100" dist="38100" dir="2700000" algn="tl">
                    <a:srgbClr val="000000">
                      <a:alpha val="43137"/>
                    </a:srgbClr>
                  </a:outerShdw>
                </a:effectLst>
                <a:latin typeface="Cambria" pitchFamily="18" charset="0"/>
              </a:rPr>
              <a:t>50</a:t>
            </a:r>
            <a:r>
              <a:rPr lang="en-US" sz="1200" b="1" baseline="30000" dirty="0">
                <a:solidFill>
                  <a:srgbClr val="EEECE1">
                    <a:lumMod val="10000"/>
                  </a:srgbClr>
                </a:solidFill>
                <a:effectLst>
                  <a:outerShdw blurRad="38100" dist="38100" dir="2700000" algn="tl">
                    <a:srgbClr val="000000">
                      <a:alpha val="43137"/>
                    </a:srgbClr>
                  </a:outerShdw>
                </a:effectLst>
                <a:latin typeface="Cambria" pitchFamily="18" charset="0"/>
              </a:rPr>
              <a:t>o</a:t>
            </a:r>
          </a:p>
        </p:txBody>
      </p:sp>
      <p:sp>
        <p:nvSpPr>
          <p:cNvPr id="49" name="TextBox 59"/>
          <p:cNvSpPr txBox="1">
            <a:spLocks noChangeArrowheads="1"/>
          </p:cNvSpPr>
          <p:nvPr/>
        </p:nvSpPr>
        <p:spPr bwMode="auto">
          <a:xfrm>
            <a:off x="593725" y="2752725"/>
            <a:ext cx="425450" cy="277813"/>
          </a:xfrm>
          <a:prstGeom prst="rect">
            <a:avLst/>
          </a:prstGeom>
          <a:noFill/>
          <a:ln w="9525">
            <a:noFill/>
            <a:miter lim="800000"/>
            <a:headEnd/>
            <a:tailEnd/>
          </a:ln>
        </p:spPr>
        <p:txBody>
          <a:bodyPr wrap="none">
            <a:spAutoFit/>
          </a:bodyPr>
          <a:lstStyle/>
          <a:p>
            <a:pPr algn="ctr">
              <a:defRPr/>
            </a:pPr>
            <a:r>
              <a:rPr lang="en-US" sz="1200" b="1" dirty="0">
                <a:solidFill>
                  <a:srgbClr val="EEECE1">
                    <a:lumMod val="10000"/>
                  </a:srgbClr>
                </a:solidFill>
                <a:effectLst>
                  <a:outerShdw blurRad="38100" dist="38100" dir="2700000" algn="tl">
                    <a:srgbClr val="000000">
                      <a:alpha val="43137"/>
                    </a:srgbClr>
                  </a:outerShdw>
                </a:effectLst>
                <a:latin typeface="Cambria" pitchFamily="18" charset="0"/>
              </a:rPr>
              <a:t>40</a:t>
            </a:r>
            <a:r>
              <a:rPr lang="en-US" sz="1200" b="1" baseline="30000" dirty="0">
                <a:solidFill>
                  <a:srgbClr val="EEECE1">
                    <a:lumMod val="10000"/>
                  </a:srgbClr>
                </a:solidFill>
                <a:effectLst>
                  <a:outerShdw blurRad="38100" dist="38100" dir="2700000" algn="tl">
                    <a:srgbClr val="000000">
                      <a:alpha val="43137"/>
                    </a:srgbClr>
                  </a:outerShdw>
                </a:effectLst>
                <a:latin typeface="Cambria" pitchFamily="18" charset="0"/>
              </a:rPr>
              <a:t>o</a:t>
            </a:r>
          </a:p>
        </p:txBody>
      </p:sp>
      <p:sp>
        <p:nvSpPr>
          <p:cNvPr id="50" name="TextBox 60"/>
          <p:cNvSpPr txBox="1">
            <a:spLocks noChangeArrowheads="1"/>
          </p:cNvSpPr>
          <p:nvPr/>
        </p:nvSpPr>
        <p:spPr bwMode="auto">
          <a:xfrm>
            <a:off x="592138" y="2971800"/>
            <a:ext cx="425450" cy="276225"/>
          </a:xfrm>
          <a:prstGeom prst="rect">
            <a:avLst/>
          </a:prstGeom>
          <a:noFill/>
          <a:ln w="9525">
            <a:noFill/>
            <a:miter lim="800000"/>
            <a:headEnd/>
            <a:tailEnd/>
          </a:ln>
        </p:spPr>
        <p:txBody>
          <a:bodyPr wrap="none">
            <a:spAutoFit/>
          </a:bodyPr>
          <a:lstStyle/>
          <a:p>
            <a:pPr algn="ctr">
              <a:defRPr/>
            </a:pPr>
            <a:r>
              <a:rPr lang="en-US" sz="1200" b="1" dirty="0">
                <a:solidFill>
                  <a:srgbClr val="EEECE1">
                    <a:lumMod val="10000"/>
                  </a:srgbClr>
                </a:solidFill>
                <a:effectLst>
                  <a:outerShdw blurRad="38100" dist="38100" dir="2700000" algn="tl">
                    <a:srgbClr val="000000">
                      <a:alpha val="43137"/>
                    </a:srgbClr>
                  </a:outerShdw>
                </a:effectLst>
                <a:latin typeface="Cambria" pitchFamily="18" charset="0"/>
              </a:rPr>
              <a:t>30</a:t>
            </a:r>
            <a:r>
              <a:rPr lang="en-US" sz="1200" b="1" baseline="30000" dirty="0">
                <a:solidFill>
                  <a:srgbClr val="EEECE1">
                    <a:lumMod val="10000"/>
                  </a:srgbClr>
                </a:solidFill>
                <a:effectLst>
                  <a:outerShdw blurRad="38100" dist="38100" dir="2700000" algn="tl">
                    <a:srgbClr val="000000">
                      <a:alpha val="43137"/>
                    </a:srgbClr>
                  </a:outerShdw>
                </a:effectLst>
                <a:latin typeface="Cambria" pitchFamily="18" charset="0"/>
              </a:rPr>
              <a:t>o</a:t>
            </a:r>
          </a:p>
        </p:txBody>
      </p:sp>
      <p:sp>
        <p:nvSpPr>
          <p:cNvPr id="51" name="TextBox 61"/>
          <p:cNvSpPr txBox="1">
            <a:spLocks noChangeArrowheads="1"/>
          </p:cNvSpPr>
          <p:nvPr/>
        </p:nvSpPr>
        <p:spPr bwMode="auto">
          <a:xfrm>
            <a:off x="592138" y="3209925"/>
            <a:ext cx="425450" cy="277813"/>
          </a:xfrm>
          <a:prstGeom prst="rect">
            <a:avLst/>
          </a:prstGeom>
          <a:noFill/>
          <a:ln w="9525">
            <a:noFill/>
            <a:miter lim="800000"/>
            <a:headEnd/>
            <a:tailEnd/>
          </a:ln>
        </p:spPr>
        <p:txBody>
          <a:bodyPr wrap="none">
            <a:spAutoFit/>
          </a:bodyPr>
          <a:lstStyle/>
          <a:p>
            <a:pPr algn="ctr">
              <a:defRPr/>
            </a:pPr>
            <a:r>
              <a:rPr lang="en-US" sz="1200" b="1" dirty="0">
                <a:solidFill>
                  <a:srgbClr val="EEECE1">
                    <a:lumMod val="10000"/>
                  </a:srgbClr>
                </a:solidFill>
                <a:effectLst>
                  <a:outerShdw blurRad="38100" dist="38100" dir="2700000" algn="tl">
                    <a:srgbClr val="000000">
                      <a:alpha val="43137"/>
                    </a:srgbClr>
                  </a:outerShdw>
                </a:effectLst>
                <a:latin typeface="Cambria" pitchFamily="18" charset="0"/>
              </a:rPr>
              <a:t>20</a:t>
            </a:r>
            <a:r>
              <a:rPr lang="en-US" sz="1200" b="1" baseline="30000" dirty="0">
                <a:solidFill>
                  <a:srgbClr val="EEECE1">
                    <a:lumMod val="10000"/>
                  </a:srgbClr>
                </a:solidFill>
                <a:effectLst>
                  <a:outerShdw blurRad="38100" dist="38100" dir="2700000" algn="tl">
                    <a:srgbClr val="000000">
                      <a:alpha val="43137"/>
                    </a:srgbClr>
                  </a:outerShdw>
                </a:effectLst>
                <a:latin typeface="Cambria" pitchFamily="18" charset="0"/>
              </a:rPr>
              <a:t>o</a:t>
            </a:r>
          </a:p>
        </p:txBody>
      </p:sp>
      <p:sp>
        <p:nvSpPr>
          <p:cNvPr id="52" name="TextBox 62"/>
          <p:cNvSpPr txBox="1">
            <a:spLocks noChangeArrowheads="1"/>
          </p:cNvSpPr>
          <p:nvPr/>
        </p:nvSpPr>
        <p:spPr bwMode="auto">
          <a:xfrm>
            <a:off x="593725" y="3429000"/>
            <a:ext cx="425450" cy="276225"/>
          </a:xfrm>
          <a:prstGeom prst="rect">
            <a:avLst/>
          </a:prstGeom>
          <a:noFill/>
          <a:ln w="9525">
            <a:noFill/>
            <a:miter lim="800000"/>
            <a:headEnd/>
            <a:tailEnd/>
          </a:ln>
        </p:spPr>
        <p:txBody>
          <a:bodyPr wrap="none">
            <a:spAutoFit/>
          </a:bodyPr>
          <a:lstStyle/>
          <a:p>
            <a:pPr algn="ctr">
              <a:defRPr/>
            </a:pPr>
            <a:r>
              <a:rPr lang="en-US" sz="1200" b="1" dirty="0">
                <a:solidFill>
                  <a:srgbClr val="EEECE1">
                    <a:lumMod val="10000"/>
                  </a:srgbClr>
                </a:solidFill>
                <a:effectLst>
                  <a:outerShdw blurRad="38100" dist="38100" dir="2700000" algn="tl">
                    <a:srgbClr val="000000">
                      <a:alpha val="43137"/>
                    </a:srgbClr>
                  </a:outerShdw>
                </a:effectLst>
                <a:latin typeface="Cambria" pitchFamily="18" charset="0"/>
              </a:rPr>
              <a:t>10</a:t>
            </a:r>
            <a:r>
              <a:rPr lang="en-US" sz="1200" b="1" baseline="30000" dirty="0">
                <a:solidFill>
                  <a:srgbClr val="EEECE1">
                    <a:lumMod val="10000"/>
                  </a:srgbClr>
                </a:solidFill>
                <a:effectLst>
                  <a:outerShdw blurRad="38100" dist="38100" dir="2700000" algn="tl">
                    <a:srgbClr val="000000">
                      <a:alpha val="43137"/>
                    </a:srgbClr>
                  </a:outerShdw>
                </a:effectLst>
                <a:latin typeface="Cambria" pitchFamily="18" charset="0"/>
              </a:rPr>
              <a:t>o</a:t>
            </a:r>
          </a:p>
        </p:txBody>
      </p:sp>
      <p:sp>
        <p:nvSpPr>
          <p:cNvPr id="53" name="TextBox 63"/>
          <p:cNvSpPr txBox="1">
            <a:spLocks noChangeArrowheads="1"/>
          </p:cNvSpPr>
          <p:nvPr/>
        </p:nvSpPr>
        <p:spPr bwMode="auto">
          <a:xfrm>
            <a:off x="639763" y="3667125"/>
            <a:ext cx="333375" cy="277813"/>
          </a:xfrm>
          <a:prstGeom prst="rect">
            <a:avLst/>
          </a:prstGeom>
          <a:noFill/>
          <a:ln w="9525">
            <a:noFill/>
            <a:miter lim="800000"/>
            <a:headEnd/>
            <a:tailEnd/>
          </a:ln>
        </p:spPr>
        <p:txBody>
          <a:bodyPr wrap="none">
            <a:spAutoFit/>
          </a:bodyPr>
          <a:lstStyle/>
          <a:p>
            <a:pPr algn="ctr">
              <a:defRPr/>
            </a:pPr>
            <a:r>
              <a:rPr lang="en-US" sz="1200" b="1" dirty="0">
                <a:solidFill>
                  <a:srgbClr val="EEECE1">
                    <a:lumMod val="10000"/>
                  </a:srgbClr>
                </a:solidFill>
                <a:effectLst>
                  <a:outerShdw blurRad="38100" dist="38100" dir="2700000" algn="tl">
                    <a:srgbClr val="000000">
                      <a:alpha val="43137"/>
                    </a:srgbClr>
                  </a:outerShdw>
                </a:effectLst>
                <a:latin typeface="Cambria" pitchFamily="18" charset="0"/>
              </a:rPr>
              <a:t>0</a:t>
            </a:r>
            <a:r>
              <a:rPr lang="en-US" sz="1200" b="1" baseline="30000" dirty="0">
                <a:solidFill>
                  <a:srgbClr val="EEECE1">
                    <a:lumMod val="10000"/>
                  </a:srgbClr>
                </a:solidFill>
                <a:effectLst>
                  <a:outerShdw blurRad="38100" dist="38100" dir="2700000" algn="tl">
                    <a:srgbClr val="000000">
                      <a:alpha val="43137"/>
                    </a:srgbClr>
                  </a:outerShdw>
                </a:effectLst>
                <a:latin typeface="Cambria" pitchFamily="18" charset="0"/>
              </a:rPr>
              <a:t>o</a:t>
            </a:r>
          </a:p>
        </p:txBody>
      </p:sp>
      <p:pic>
        <p:nvPicPr>
          <p:cNvPr id="3146" name="Picture 119" descr="17"/>
          <p:cNvPicPr>
            <a:picLocks noChangeAspect="1" noChangeArrowheads="1"/>
          </p:cNvPicPr>
          <p:nvPr/>
        </p:nvPicPr>
        <p:blipFill>
          <a:blip r:embed="rId2" cstate="print"/>
          <a:srcRect/>
          <a:stretch>
            <a:fillRect/>
          </a:stretch>
        </p:blipFill>
        <p:spPr bwMode="auto">
          <a:xfrm>
            <a:off x="4111625" y="6092825"/>
            <a:ext cx="685800" cy="685800"/>
          </a:xfrm>
          <a:prstGeom prst="rect">
            <a:avLst/>
          </a:prstGeom>
          <a:noFill/>
          <a:ln w="9525">
            <a:noFill/>
            <a:miter lim="800000"/>
            <a:headEnd/>
            <a:tailEnd/>
          </a:ln>
        </p:spPr>
      </p:pic>
      <p:pic>
        <p:nvPicPr>
          <p:cNvPr id="3147" name="Picture 121" descr="19"/>
          <p:cNvPicPr>
            <a:picLocks noChangeAspect="1" noChangeArrowheads="1"/>
          </p:cNvPicPr>
          <p:nvPr/>
        </p:nvPicPr>
        <p:blipFill>
          <a:blip r:embed="rId3" cstate="print"/>
          <a:srcRect/>
          <a:stretch>
            <a:fillRect/>
          </a:stretch>
        </p:blipFill>
        <p:spPr bwMode="auto">
          <a:xfrm>
            <a:off x="352425" y="6107113"/>
            <a:ext cx="685800" cy="685800"/>
          </a:xfrm>
          <a:prstGeom prst="rect">
            <a:avLst/>
          </a:prstGeom>
          <a:noFill/>
          <a:ln w="9525">
            <a:noFill/>
            <a:miter lim="800000"/>
            <a:headEnd/>
            <a:tailEnd/>
          </a:ln>
        </p:spPr>
      </p:pic>
      <p:pic>
        <p:nvPicPr>
          <p:cNvPr id="3148" name="Picture 123" descr="21"/>
          <p:cNvPicPr>
            <a:picLocks noChangeAspect="1" noChangeArrowheads="1"/>
          </p:cNvPicPr>
          <p:nvPr/>
        </p:nvPicPr>
        <p:blipFill>
          <a:blip r:embed="rId4" cstate="print"/>
          <a:srcRect/>
          <a:stretch>
            <a:fillRect/>
          </a:stretch>
        </p:blipFill>
        <p:spPr bwMode="auto">
          <a:xfrm>
            <a:off x="1470025" y="6107113"/>
            <a:ext cx="685800" cy="685800"/>
          </a:xfrm>
          <a:prstGeom prst="rect">
            <a:avLst/>
          </a:prstGeom>
          <a:noFill/>
          <a:ln w="9525">
            <a:noFill/>
            <a:miter lim="800000"/>
            <a:headEnd/>
            <a:tailEnd/>
          </a:ln>
        </p:spPr>
      </p:pic>
      <p:pic>
        <p:nvPicPr>
          <p:cNvPr id="3149" name="Picture 126" descr="24"/>
          <p:cNvPicPr>
            <a:picLocks noChangeAspect="1" noChangeArrowheads="1"/>
          </p:cNvPicPr>
          <p:nvPr/>
        </p:nvPicPr>
        <p:blipFill>
          <a:blip r:embed="rId5" cstate="print"/>
          <a:srcRect/>
          <a:stretch>
            <a:fillRect/>
          </a:stretch>
        </p:blipFill>
        <p:spPr bwMode="auto">
          <a:xfrm>
            <a:off x="7035800" y="6115050"/>
            <a:ext cx="685800" cy="685800"/>
          </a:xfrm>
          <a:prstGeom prst="rect">
            <a:avLst/>
          </a:prstGeom>
          <a:noFill/>
          <a:ln w="9525">
            <a:noFill/>
            <a:miter lim="800000"/>
            <a:headEnd/>
            <a:tailEnd/>
          </a:ln>
        </p:spPr>
      </p:pic>
      <p:pic>
        <p:nvPicPr>
          <p:cNvPr id="3150" name="Picture 113" descr="11"/>
          <p:cNvPicPr>
            <a:picLocks noChangeAspect="1" noChangeArrowheads="1"/>
          </p:cNvPicPr>
          <p:nvPr/>
        </p:nvPicPr>
        <p:blipFill>
          <a:blip r:embed="rId6" cstate="print"/>
          <a:srcRect/>
          <a:stretch>
            <a:fillRect/>
          </a:stretch>
        </p:blipFill>
        <p:spPr bwMode="auto">
          <a:xfrm>
            <a:off x="2790825" y="6107113"/>
            <a:ext cx="685800" cy="685800"/>
          </a:xfrm>
          <a:prstGeom prst="rect">
            <a:avLst/>
          </a:prstGeom>
          <a:noFill/>
          <a:ln w="9525">
            <a:noFill/>
            <a:miter lim="800000"/>
            <a:headEnd/>
            <a:tailEnd/>
          </a:ln>
        </p:spPr>
      </p:pic>
      <p:sp>
        <p:nvSpPr>
          <p:cNvPr id="60" name="Rectangle 59"/>
          <p:cNvSpPr/>
          <p:nvPr/>
        </p:nvSpPr>
        <p:spPr>
          <a:xfrm>
            <a:off x="3424238" y="6107113"/>
            <a:ext cx="534987" cy="677862"/>
          </a:xfrm>
          <a:prstGeom prst="rect">
            <a:avLst/>
          </a:prstGeom>
        </p:spPr>
        <p:txBody>
          <a:bodyPr wrap="none">
            <a:spAutoFit/>
          </a:bodyPr>
          <a:lstStyle/>
          <a:p>
            <a:pPr algn="ctr">
              <a:defRPr/>
            </a:pPr>
            <a:r>
              <a:rPr lang="en-US" sz="1400" dirty="0">
                <a:solidFill>
                  <a:srgbClr val="EEECE1">
                    <a:lumMod val="10000"/>
                  </a:srgbClr>
                </a:solidFill>
                <a:effectLst>
                  <a:outerShdw blurRad="38100" dist="38100" dir="2700000" algn="tl">
                    <a:srgbClr val="000000">
                      <a:alpha val="43137"/>
                    </a:srgbClr>
                  </a:outerShdw>
                </a:effectLst>
                <a:latin typeface="Cambria" pitchFamily="18" charset="0"/>
              </a:rPr>
              <a:t>Rain</a:t>
            </a:r>
          </a:p>
          <a:p>
            <a:pPr algn="ctr">
              <a:defRPr/>
            </a:pPr>
            <a:r>
              <a:rPr lang="en-US" sz="2400" dirty="0" smtClean="0">
                <a:solidFill>
                  <a:srgbClr val="502800"/>
                </a:solidFill>
                <a:effectLst>
                  <a:outerShdw blurRad="38100" dist="38100" dir="2700000" algn="tl">
                    <a:srgbClr val="000000">
                      <a:alpha val="43137"/>
                    </a:srgbClr>
                  </a:outerShdw>
                </a:effectLst>
                <a:latin typeface="Cambria" pitchFamily="18" charset="0"/>
              </a:rPr>
              <a:t>32</a:t>
            </a:r>
            <a:endParaRPr lang="en-US" sz="2400" dirty="0">
              <a:solidFill>
                <a:srgbClr val="502800"/>
              </a:solidFill>
              <a:effectLst>
                <a:outerShdw blurRad="38100" dist="38100" dir="2700000" algn="tl">
                  <a:srgbClr val="000000">
                    <a:alpha val="43137"/>
                  </a:srgbClr>
                </a:outerShdw>
              </a:effectLst>
              <a:latin typeface="Cambria" pitchFamily="18" charset="0"/>
            </a:endParaRPr>
          </a:p>
        </p:txBody>
      </p:sp>
      <p:sp>
        <p:nvSpPr>
          <p:cNvPr id="61" name="Rectangle 60"/>
          <p:cNvSpPr/>
          <p:nvPr/>
        </p:nvSpPr>
        <p:spPr>
          <a:xfrm>
            <a:off x="4721225" y="6115050"/>
            <a:ext cx="850900" cy="677863"/>
          </a:xfrm>
          <a:prstGeom prst="rect">
            <a:avLst/>
          </a:prstGeom>
        </p:spPr>
        <p:txBody>
          <a:bodyPr wrap="none">
            <a:spAutoFit/>
          </a:bodyPr>
          <a:lstStyle/>
          <a:p>
            <a:pPr algn="ctr">
              <a:defRPr/>
            </a:pPr>
            <a:r>
              <a:rPr lang="en-US" sz="1400" dirty="0">
                <a:solidFill>
                  <a:srgbClr val="EEECE1">
                    <a:lumMod val="10000"/>
                  </a:srgbClr>
                </a:solidFill>
                <a:effectLst>
                  <a:outerShdw blurRad="38100" dist="38100" dir="2700000" algn="tl">
                    <a:srgbClr val="000000">
                      <a:alpha val="43137"/>
                    </a:srgbClr>
                  </a:outerShdw>
                </a:effectLst>
                <a:latin typeface="Cambria" pitchFamily="18" charset="0"/>
              </a:rPr>
              <a:t>Thunder</a:t>
            </a:r>
          </a:p>
          <a:p>
            <a:pPr algn="ctr">
              <a:defRPr/>
            </a:pPr>
            <a:r>
              <a:rPr lang="en-US" sz="2400" dirty="0">
                <a:solidFill>
                  <a:srgbClr val="502800"/>
                </a:solidFill>
                <a:effectLst>
                  <a:outerShdw blurRad="38100" dist="38100" dir="2700000" algn="tl">
                    <a:srgbClr val="000000">
                      <a:alpha val="43137"/>
                    </a:srgbClr>
                  </a:outerShdw>
                </a:effectLst>
                <a:latin typeface="Cambria" pitchFamily="18" charset="0"/>
              </a:rPr>
              <a:t>0</a:t>
            </a:r>
          </a:p>
        </p:txBody>
      </p:sp>
      <p:sp>
        <p:nvSpPr>
          <p:cNvPr id="62" name="Rectangle 61"/>
          <p:cNvSpPr/>
          <p:nvPr/>
        </p:nvSpPr>
        <p:spPr>
          <a:xfrm>
            <a:off x="6548438" y="6107113"/>
            <a:ext cx="552450" cy="677862"/>
          </a:xfrm>
          <a:prstGeom prst="rect">
            <a:avLst/>
          </a:prstGeom>
        </p:spPr>
        <p:txBody>
          <a:bodyPr wrap="none">
            <a:spAutoFit/>
          </a:bodyPr>
          <a:lstStyle/>
          <a:p>
            <a:pPr algn="ctr">
              <a:defRPr/>
            </a:pPr>
            <a:r>
              <a:rPr lang="en-US" sz="1400" dirty="0">
                <a:solidFill>
                  <a:prstClr val="black"/>
                </a:solidFill>
                <a:effectLst>
                  <a:outerShdw blurRad="38100" dist="38100" dir="2700000" algn="tl">
                    <a:srgbClr val="000000">
                      <a:alpha val="43137"/>
                    </a:srgbClr>
                  </a:outerShdw>
                </a:effectLst>
                <a:latin typeface="Cambria" pitchFamily="18" charset="0"/>
              </a:rPr>
              <a:t>&gt;32</a:t>
            </a:r>
            <a:r>
              <a:rPr lang="en-US" sz="1400" b="1" baseline="30000" dirty="0">
                <a:solidFill>
                  <a:prstClr val="black"/>
                </a:solidFill>
                <a:effectLst>
                  <a:outerShdw blurRad="38100" dist="38100" dir="2700000" algn="tl">
                    <a:srgbClr val="000000">
                      <a:alpha val="43137"/>
                    </a:srgbClr>
                  </a:outerShdw>
                </a:effectLst>
                <a:latin typeface="Cambria" pitchFamily="18" charset="0"/>
              </a:rPr>
              <a:t>o</a:t>
            </a:r>
            <a:endParaRPr lang="en-US" sz="1400" dirty="0">
              <a:solidFill>
                <a:prstClr val="black"/>
              </a:solidFill>
              <a:effectLst>
                <a:outerShdw blurRad="38100" dist="38100" dir="2700000" algn="tl">
                  <a:srgbClr val="000000">
                    <a:alpha val="43137"/>
                  </a:srgbClr>
                </a:outerShdw>
              </a:effectLst>
              <a:latin typeface="Cambria" pitchFamily="18" charset="0"/>
            </a:endParaRPr>
          </a:p>
          <a:p>
            <a:pPr algn="ctr">
              <a:defRPr/>
            </a:pPr>
            <a:r>
              <a:rPr lang="en-US" sz="2400" dirty="0">
                <a:solidFill>
                  <a:srgbClr val="502800"/>
                </a:solidFill>
                <a:effectLst>
                  <a:outerShdw blurRad="38100" dist="38100" dir="2700000" algn="tl">
                    <a:srgbClr val="000000">
                      <a:alpha val="43137"/>
                    </a:srgbClr>
                  </a:outerShdw>
                </a:effectLst>
                <a:latin typeface="Cambria" pitchFamily="18" charset="0"/>
              </a:rPr>
              <a:t>0</a:t>
            </a:r>
          </a:p>
        </p:txBody>
      </p:sp>
      <p:sp>
        <p:nvSpPr>
          <p:cNvPr id="63" name="Rectangle 62"/>
          <p:cNvSpPr/>
          <p:nvPr/>
        </p:nvSpPr>
        <p:spPr>
          <a:xfrm>
            <a:off x="7386050" y="5954523"/>
            <a:ext cx="1683609" cy="892552"/>
          </a:xfrm>
          <a:prstGeom prst="rect">
            <a:avLst/>
          </a:prstGeom>
        </p:spPr>
        <p:txBody>
          <a:bodyPr wrap="square">
            <a:spAutoFit/>
          </a:bodyPr>
          <a:lstStyle/>
          <a:p>
            <a:pPr algn="ctr">
              <a:defRPr/>
            </a:pPr>
            <a:r>
              <a:rPr lang="en-US" sz="1400" dirty="0" smtClean="0">
                <a:solidFill>
                  <a:srgbClr val="EEECE1">
                    <a:lumMod val="10000"/>
                  </a:srgbClr>
                </a:solidFill>
                <a:effectLst>
                  <a:outerShdw blurRad="38100" dist="38100" dir="2700000" algn="tl">
                    <a:srgbClr val="000000">
                      <a:alpha val="43137"/>
                    </a:srgbClr>
                  </a:outerShdw>
                </a:effectLst>
                <a:latin typeface="Cambria" pitchFamily="18" charset="0"/>
              </a:rPr>
              <a:t>Avg. Winds Oct-Dec </a:t>
            </a:r>
            <a:r>
              <a:rPr lang="en-US" sz="1200" dirty="0" smtClean="0">
                <a:solidFill>
                  <a:srgbClr val="502800"/>
                </a:solidFill>
                <a:effectLst>
                  <a:outerShdw blurRad="38100" dist="38100" dir="2700000" algn="tl">
                    <a:srgbClr val="000000">
                      <a:alpha val="43137"/>
                    </a:srgbClr>
                  </a:outerShdw>
                </a:effectLst>
                <a:latin typeface="Cambria" pitchFamily="18" charset="0"/>
              </a:rPr>
              <a:t>SSW@08KTS</a:t>
            </a:r>
            <a:endParaRPr lang="en-US" sz="1200" dirty="0">
              <a:solidFill>
                <a:srgbClr val="502800"/>
              </a:solidFill>
              <a:effectLst>
                <a:outerShdw blurRad="38100" dist="38100" dir="2700000" algn="tl">
                  <a:srgbClr val="000000">
                    <a:alpha val="43137"/>
                  </a:srgbClr>
                </a:outerShdw>
              </a:effectLst>
              <a:latin typeface="Cambria" pitchFamily="18" charset="0"/>
            </a:endParaRPr>
          </a:p>
          <a:p>
            <a:pPr algn="ctr">
              <a:defRPr/>
            </a:pPr>
            <a:r>
              <a:rPr lang="en-US" sz="1400" dirty="0" smtClean="0">
                <a:solidFill>
                  <a:srgbClr val="EEECE1">
                    <a:lumMod val="10000"/>
                  </a:srgbClr>
                </a:solidFill>
                <a:effectLst>
                  <a:outerShdw blurRad="38100" dist="38100" dir="2700000" algn="tl">
                    <a:srgbClr val="000000">
                      <a:alpha val="43137"/>
                    </a:srgbClr>
                  </a:outerShdw>
                </a:effectLst>
                <a:latin typeface="Cambria" pitchFamily="18" charset="0"/>
              </a:rPr>
              <a:t>Avg. Winds Jan-Mar</a:t>
            </a:r>
            <a:endParaRPr lang="en-US" sz="1400" dirty="0">
              <a:solidFill>
                <a:srgbClr val="EEECE1">
                  <a:lumMod val="10000"/>
                </a:srgbClr>
              </a:solidFill>
              <a:effectLst>
                <a:outerShdw blurRad="38100" dist="38100" dir="2700000" algn="tl">
                  <a:srgbClr val="000000">
                    <a:alpha val="43137"/>
                  </a:srgbClr>
                </a:outerShdw>
              </a:effectLst>
              <a:latin typeface="Cambria" pitchFamily="18" charset="0"/>
            </a:endParaRPr>
          </a:p>
          <a:p>
            <a:pPr algn="ctr">
              <a:defRPr/>
            </a:pPr>
            <a:r>
              <a:rPr lang="en-US" sz="1200" dirty="0" smtClean="0">
                <a:solidFill>
                  <a:srgbClr val="502800"/>
                </a:solidFill>
                <a:effectLst>
                  <a:outerShdw blurRad="38100" dist="38100" dir="2700000" algn="tl">
                    <a:srgbClr val="000000">
                      <a:alpha val="43137"/>
                    </a:srgbClr>
                  </a:outerShdw>
                </a:effectLst>
                <a:latin typeface="Cambria" pitchFamily="18" charset="0"/>
              </a:rPr>
              <a:t>NNE07KTS</a:t>
            </a:r>
            <a:endParaRPr lang="en-US" sz="1200" dirty="0">
              <a:solidFill>
                <a:srgbClr val="502800"/>
              </a:solidFill>
              <a:effectLst>
                <a:outerShdw blurRad="38100" dist="38100" dir="2700000" algn="tl">
                  <a:srgbClr val="000000">
                    <a:alpha val="43137"/>
                  </a:srgbClr>
                </a:outerShdw>
              </a:effectLst>
              <a:latin typeface="Cambria" pitchFamily="18" charset="0"/>
            </a:endParaRPr>
          </a:p>
        </p:txBody>
      </p:sp>
      <p:sp>
        <p:nvSpPr>
          <p:cNvPr id="64" name="Rectangle 63"/>
          <p:cNvSpPr/>
          <p:nvPr/>
        </p:nvSpPr>
        <p:spPr>
          <a:xfrm>
            <a:off x="928374" y="6099175"/>
            <a:ext cx="524503" cy="677108"/>
          </a:xfrm>
          <a:prstGeom prst="rect">
            <a:avLst/>
          </a:prstGeom>
        </p:spPr>
        <p:txBody>
          <a:bodyPr wrap="none">
            <a:spAutoFit/>
          </a:bodyPr>
          <a:lstStyle/>
          <a:p>
            <a:pPr algn="ctr">
              <a:defRPr/>
            </a:pPr>
            <a:r>
              <a:rPr lang="en-US" sz="1400" dirty="0">
                <a:solidFill>
                  <a:srgbClr val="EEECE1">
                    <a:lumMod val="10000"/>
                  </a:srgbClr>
                </a:solidFill>
                <a:effectLst>
                  <a:outerShdw blurRad="38100" dist="38100" dir="2700000" algn="tl">
                    <a:srgbClr val="000000">
                      <a:alpha val="43137"/>
                    </a:srgbClr>
                  </a:outerShdw>
                </a:effectLst>
                <a:latin typeface="Cambria" pitchFamily="18" charset="0"/>
              </a:rPr>
              <a:t>Fog</a:t>
            </a:r>
          </a:p>
          <a:p>
            <a:pPr algn="ctr">
              <a:defRPr/>
            </a:pPr>
            <a:r>
              <a:rPr lang="en-US" sz="2400" dirty="0" smtClean="0">
                <a:solidFill>
                  <a:srgbClr val="502800"/>
                </a:solidFill>
                <a:effectLst>
                  <a:outerShdw blurRad="38100" dist="38100" dir="2700000" algn="tl">
                    <a:srgbClr val="000000">
                      <a:alpha val="43137"/>
                    </a:srgbClr>
                  </a:outerShdw>
                </a:effectLst>
                <a:latin typeface="Cambria" pitchFamily="18" charset="0"/>
              </a:rPr>
              <a:t>80</a:t>
            </a:r>
            <a:endParaRPr lang="en-US" sz="2400" dirty="0">
              <a:solidFill>
                <a:srgbClr val="502800"/>
              </a:solidFill>
              <a:effectLst>
                <a:outerShdw blurRad="38100" dist="38100" dir="2700000" algn="tl">
                  <a:srgbClr val="000000">
                    <a:alpha val="43137"/>
                  </a:srgbClr>
                </a:outerShdw>
              </a:effectLst>
              <a:latin typeface="Cambria" pitchFamily="18" charset="0"/>
            </a:endParaRPr>
          </a:p>
        </p:txBody>
      </p:sp>
      <p:sp>
        <p:nvSpPr>
          <p:cNvPr id="65" name="Rectangle 64"/>
          <p:cNvSpPr/>
          <p:nvPr/>
        </p:nvSpPr>
        <p:spPr>
          <a:xfrm>
            <a:off x="2098675" y="6099175"/>
            <a:ext cx="539750" cy="677863"/>
          </a:xfrm>
          <a:prstGeom prst="rect">
            <a:avLst/>
          </a:prstGeom>
        </p:spPr>
        <p:txBody>
          <a:bodyPr wrap="none">
            <a:spAutoFit/>
          </a:bodyPr>
          <a:lstStyle/>
          <a:p>
            <a:pPr algn="ctr">
              <a:defRPr/>
            </a:pPr>
            <a:r>
              <a:rPr lang="en-US" sz="1400" dirty="0">
                <a:solidFill>
                  <a:srgbClr val="EEECE1">
                    <a:lumMod val="10000"/>
                  </a:srgbClr>
                </a:solidFill>
                <a:effectLst>
                  <a:outerShdw blurRad="38100" dist="38100" dir="2700000" algn="tl">
                    <a:srgbClr val="000000">
                      <a:alpha val="43137"/>
                    </a:srgbClr>
                  </a:outerShdw>
                </a:effectLst>
                <a:latin typeface="Cambria" pitchFamily="18" charset="0"/>
              </a:rPr>
              <a:t>Dust</a:t>
            </a:r>
          </a:p>
          <a:p>
            <a:pPr algn="ctr">
              <a:defRPr/>
            </a:pPr>
            <a:r>
              <a:rPr lang="en-US" sz="2400" dirty="0">
                <a:solidFill>
                  <a:srgbClr val="502800"/>
                </a:solidFill>
                <a:effectLst>
                  <a:outerShdw blurRad="38100" dist="38100" dir="2700000" algn="tl">
                    <a:srgbClr val="000000">
                      <a:alpha val="43137"/>
                    </a:srgbClr>
                  </a:outerShdw>
                </a:effectLst>
                <a:latin typeface="Cambria" pitchFamily="18" charset="0"/>
              </a:rPr>
              <a:t>0</a:t>
            </a:r>
          </a:p>
        </p:txBody>
      </p:sp>
      <p:sp>
        <p:nvSpPr>
          <p:cNvPr id="34" name="Oval 33"/>
          <p:cNvSpPr/>
          <p:nvPr/>
        </p:nvSpPr>
        <p:spPr>
          <a:xfrm>
            <a:off x="125412" y="3971926"/>
            <a:ext cx="457200" cy="457200"/>
          </a:xfrm>
          <a:prstGeom prst="ellipse">
            <a:avLst/>
          </a:prstGeom>
          <a:solidFill>
            <a:schemeClr val="tx1">
              <a:alpha val="32000"/>
            </a:schemeClr>
          </a:solidFill>
          <a:ln w="25400">
            <a:gradFill flip="none" rotWithShape="1">
              <a:gsLst>
                <a:gs pos="0">
                  <a:schemeClr val="tx1"/>
                </a:gs>
                <a:gs pos="50000">
                  <a:schemeClr val="tx1">
                    <a:lumMod val="75000"/>
                  </a:schemeClr>
                </a:gs>
                <a:gs pos="100000">
                  <a:schemeClr val="accent1">
                    <a:tint val="23500"/>
                    <a:satMod val="160000"/>
                  </a:schemeClr>
                </a:gs>
              </a:gsLst>
              <a:lin ang="13500000" scaled="1"/>
              <a:tileRect/>
            </a:gradFill>
          </a:ln>
          <a:effectLst>
            <a:outerShdw blurRad="203200" dist="50800" dir="5400000" sx="104000" sy="104000" kx="-1200000" algn="bl" rotWithShape="0">
              <a:prstClr val="black">
                <a:alpha val="20000"/>
              </a:prstClr>
            </a:outerShdw>
            <a:reflection blurRad="6350" stA="50000" endA="275" endPos="40000" dist="101600" dir="5400000" sy="-100000" algn="bl" rotWithShape="0"/>
          </a:effectLst>
          <a:scene3d>
            <a:camera prst="orthographicFront"/>
            <a:lightRig rig="soft" dir="t"/>
          </a:scene3d>
          <a:sp3d prstMaterial="dkEdge">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solidFill>
                <a:prstClr val="white"/>
              </a:solidFill>
            </a:endParaRPr>
          </a:p>
        </p:txBody>
      </p:sp>
      <p:sp>
        <p:nvSpPr>
          <p:cNvPr id="69" name="Can 68"/>
          <p:cNvSpPr/>
          <p:nvPr/>
        </p:nvSpPr>
        <p:spPr>
          <a:xfrm>
            <a:off x="8280359" y="1447800"/>
            <a:ext cx="533400" cy="3124200"/>
          </a:xfrm>
          <a:prstGeom prst="can">
            <a:avLst>
              <a:gd name="adj" fmla="val 14610"/>
            </a:avLst>
          </a:prstGeom>
          <a:gradFill>
            <a:gsLst>
              <a:gs pos="0">
                <a:schemeClr val="tx1">
                  <a:alpha val="62000"/>
                </a:schemeClr>
              </a:gs>
              <a:gs pos="0">
                <a:schemeClr val="bg1">
                  <a:lumMod val="85000"/>
                  <a:alpha val="64000"/>
                </a:schemeClr>
              </a:gs>
              <a:gs pos="50000">
                <a:schemeClr val="bg1">
                  <a:lumMod val="95000"/>
                  <a:alpha val="60000"/>
                </a:schemeClr>
              </a:gs>
              <a:gs pos="100000">
                <a:schemeClr val="tx1">
                  <a:alpha val="58000"/>
                </a:schemeClr>
              </a:gs>
            </a:gsLst>
            <a:lin ang="0" scaled="0"/>
          </a:gradFill>
          <a:ln w="12700">
            <a:solidFill>
              <a:schemeClr val="tx1"/>
            </a:solidFill>
          </a:ln>
          <a:effectLst/>
          <a:scene3d>
            <a:camera prst="orthographicFront"/>
            <a:lightRig rig="soft" dir="t"/>
          </a:scene3d>
          <a:sp3d prstMaterial="powder">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solidFill>
                <a:prstClr val="white"/>
              </a:solidFill>
            </a:endParaRPr>
          </a:p>
        </p:txBody>
      </p:sp>
      <p:sp>
        <p:nvSpPr>
          <p:cNvPr id="110" name="Can 109"/>
          <p:cNvSpPr/>
          <p:nvPr/>
        </p:nvSpPr>
        <p:spPr>
          <a:xfrm>
            <a:off x="8356559" y="3900488"/>
            <a:ext cx="381000" cy="633803"/>
          </a:xfrm>
          <a:prstGeom prst="can">
            <a:avLst>
              <a:gd name="adj" fmla="val 14610"/>
            </a:avLst>
          </a:prstGeom>
          <a:gradFill>
            <a:gsLst>
              <a:gs pos="0">
                <a:srgbClr val="002060"/>
              </a:gs>
              <a:gs pos="0">
                <a:srgbClr val="0099FF"/>
              </a:gs>
              <a:gs pos="50000">
                <a:srgbClr val="0099FF"/>
              </a:gs>
              <a:gs pos="100000">
                <a:schemeClr val="tx1"/>
              </a:gs>
            </a:gsLst>
            <a:lin ang="0" scaled="0"/>
          </a:gradFill>
          <a:ln w="19050">
            <a:noFill/>
          </a:ln>
          <a:effectLst/>
          <a:scene3d>
            <a:camera prst="orthographicFront"/>
            <a:lightRig rig="soft" dir="t"/>
          </a:scene3d>
          <a:sp3d prstMaterial="powder">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solidFill>
                <a:prstClr val="white"/>
              </a:solidFill>
            </a:endParaRPr>
          </a:p>
        </p:txBody>
      </p:sp>
      <p:sp>
        <p:nvSpPr>
          <p:cNvPr id="36" name="Flowchart: Connector 35"/>
          <p:cNvSpPr/>
          <p:nvPr/>
        </p:nvSpPr>
        <p:spPr>
          <a:xfrm>
            <a:off x="1111250" y="4029075"/>
            <a:ext cx="304800" cy="304800"/>
          </a:xfrm>
          <a:prstGeom prst="flowChartConnector">
            <a:avLst/>
          </a:prstGeom>
          <a:solidFill>
            <a:srgbClr val="0053FA"/>
          </a:solidFill>
          <a:ln>
            <a:noFill/>
          </a:ln>
          <a:effectLst>
            <a:innerShdw blurRad="63500" dist="50800" dir="27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solidFill>
                <a:prstClr val="white"/>
              </a:solidFill>
            </a:endParaRPr>
          </a:p>
        </p:txBody>
      </p:sp>
      <p:sp>
        <p:nvSpPr>
          <p:cNvPr id="30" name="Flowchart: Connector 29"/>
          <p:cNvSpPr/>
          <p:nvPr/>
        </p:nvSpPr>
        <p:spPr>
          <a:xfrm>
            <a:off x="196850" y="4029075"/>
            <a:ext cx="304800" cy="304800"/>
          </a:xfrm>
          <a:prstGeom prst="flowChartConnector">
            <a:avLst/>
          </a:prstGeom>
          <a:solidFill>
            <a:srgbClr val="E20000"/>
          </a:solidFill>
          <a:ln>
            <a:noFill/>
          </a:ln>
          <a:effectLst>
            <a:innerShdw blurRad="63500" dist="50800" dir="27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solidFill>
                <a:prstClr val="white"/>
              </a:solidFill>
            </a:endParaRPr>
          </a:p>
        </p:txBody>
      </p:sp>
      <p:sp>
        <p:nvSpPr>
          <p:cNvPr id="111" name="TextBox 52"/>
          <p:cNvSpPr txBox="1">
            <a:spLocks noChangeArrowheads="1"/>
          </p:cNvSpPr>
          <p:nvPr/>
        </p:nvSpPr>
        <p:spPr bwMode="auto">
          <a:xfrm>
            <a:off x="7715250" y="1693863"/>
            <a:ext cx="274638" cy="276225"/>
          </a:xfrm>
          <a:prstGeom prst="rect">
            <a:avLst/>
          </a:prstGeom>
          <a:noFill/>
          <a:ln w="9525">
            <a:noFill/>
            <a:miter lim="800000"/>
            <a:headEnd/>
            <a:tailEnd/>
          </a:ln>
        </p:spPr>
        <p:txBody>
          <a:bodyPr wrap="none">
            <a:spAutoFit/>
          </a:bodyPr>
          <a:lstStyle/>
          <a:p>
            <a:pPr algn="ctr">
              <a:defRPr/>
            </a:pPr>
            <a:r>
              <a:rPr lang="en-US" sz="1200" b="1" dirty="0">
                <a:solidFill>
                  <a:srgbClr val="EEECE1">
                    <a:lumMod val="10000"/>
                  </a:srgbClr>
                </a:solidFill>
                <a:effectLst>
                  <a:outerShdw blurRad="38100" dist="38100" dir="2700000" algn="tl">
                    <a:srgbClr val="000000">
                      <a:alpha val="43137"/>
                    </a:srgbClr>
                  </a:outerShdw>
                </a:effectLst>
                <a:latin typeface="Cambria" pitchFamily="18" charset="0"/>
              </a:rPr>
              <a:t>6</a:t>
            </a:r>
            <a:endParaRPr lang="en-US" sz="1200" b="1" baseline="30000" dirty="0">
              <a:solidFill>
                <a:srgbClr val="EEECE1">
                  <a:lumMod val="10000"/>
                </a:srgbClr>
              </a:solidFill>
              <a:effectLst>
                <a:outerShdw blurRad="38100" dist="38100" dir="2700000" algn="tl">
                  <a:srgbClr val="000000">
                    <a:alpha val="43137"/>
                  </a:srgbClr>
                </a:outerShdw>
              </a:effectLst>
              <a:latin typeface="Cambria" pitchFamily="18" charset="0"/>
            </a:endParaRPr>
          </a:p>
        </p:txBody>
      </p:sp>
      <p:sp>
        <p:nvSpPr>
          <p:cNvPr id="112" name="TextBox 53"/>
          <p:cNvSpPr txBox="1">
            <a:spLocks noChangeArrowheads="1"/>
          </p:cNvSpPr>
          <p:nvPr/>
        </p:nvSpPr>
        <p:spPr bwMode="auto">
          <a:xfrm>
            <a:off x="7651750" y="1931988"/>
            <a:ext cx="401638" cy="276225"/>
          </a:xfrm>
          <a:prstGeom prst="rect">
            <a:avLst/>
          </a:prstGeom>
          <a:noFill/>
          <a:ln w="9525">
            <a:noFill/>
            <a:miter lim="800000"/>
            <a:headEnd/>
            <a:tailEnd/>
          </a:ln>
        </p:spPr>
        <p:txBody>
          <a:bodyPr wrap="none">
            <a:spAutoFit/>
          </a:bodyPr>
          <a:lstStyle/>
          <a:p>
            <a:pPr algn="ctr">
              <a:defRPr/>
            </a:pPr>
            <a:r>
              <a:rPr lang="en-US" sz="1200" b="1" dirty="0">
                <a:solidFill>
                  <a:srgbClr val="EEECE1">
                    <a:lumMod val="10000"/>
                  </a:srgbClr>
                </a:solidFill>
                <a:effectLst>
                  <a:outerShdw blurRad="38100" dist="38100" dir="2700000" algn="tl">
                    <a:srgbClr val="000000">
                      <a:alpha val="43137"/>
                    </a:srgbClr>
                  </a:outerShdw>
                </a:effectLst>
                <a:latin typeface="Cambria" pitchFamily="18" charset="0"/>
              </a:rPr>
              <a:t>5.5</a:t>
            </a:r>
            <a:endParaRPr lang="en-US" sz="1200" b="1" baseline="30000" dirty="0">
              <a:solidFill>
                <a:srgbClr val="EEECE1">
                  <a:lumMod val="10000"/>
                </a:srgbClr>
              </a:solidFill>
              <a:effectLst>
                <a:outerShdw blurRad="38100" dist="38100" dir="2700000" algn="tl">
                  <a:srgbClr val="000000">
                    <a:alpha val="43137"/>
                  </a:srgbClr>
                </a:outerShdw>
              </a:effectLst>
              <a:latin typeface="Cambria" pitchFamily="18" charset="0"/>
            </a:endParaRPr>
          </a:p>
        </p:txBody>
      </p:sp>
      <p:sp>
        <p:nvSpPr>
          <p:cNvPr id="113" name="TextBox 54"/>
          <p:cNvSpPr txBox="1">
            <a:spLocks noChangeArrowheads="1"/>
          </p:cNvSpPr>
          <p:nvPr/>
        </p:nvSpPr>
        <p:spPr bwMode="auto">
          <a:xfrm>
            <a:off x="7715250" y="2151063"/>
            <a:ext cx="276225" cy="276225"/>
          </a:xfrm>
          <a:prstGeom prst="rect">
            <a:avLst/>
          </a:prstGeom>
          <a:noFill/>
          <a:ln w="9525">
            <a:noFill/>
            <a:miter lim="800000"/>
            <a:headEnd/>
            <a:tailEnd/>
          </a:ln>
        </p:spPr>
        <p:txBody>
          <a:bodyPr wrap="none">
            <a:spAutoFit/>
          </a:bodyPr>
          <a:lstStyle/>
          <a:p>
            <a:pPr algn="ctr">
              <a:defRPr/>
            </a:pPr>
            <a:r>
              <a:rPr lang="en-US" sz="1200" b="1" dirty="0">
                <a:solidFill>
                  <a:srgbClr val="EEECE1">
                    <a:lumMod val="10000"/>
                  </a:srgbClr>
                </a:solidFill>
                <a:effectLst>
                  <a:outerShdw blurRad="38100" dist="38100" dir="2700000" algn="tl">
                    <a:srgbClr val="000000">
                      <a:alpha val="43137"/>
                    </a:srgbClr>
                  </a:outerShdw>
                </a:effectLst>
                <a:latin typeface="Cambria" pitchFamily="18" charset="0"/>
              </a:rPr>
              <a:t>5</a:t>
            </a:r>
            <a:endParaRPr lang="en-US" sz="1200" b="1" baseline="30000" dirty="0">
              <a:solidFill>
                <a:srgbClr val="EEECE1">
                  <a:lumMod val="10000"/>
                </a:srgbClr>
              </a:solidFill>
              <a:effectLst>
                <a:outerShdw blurRad="38100" dist="38100" dir="2700000" algn="tl">
                  <a:srgbClr val="000000">
                    <a:alpha val="43137"/>
                  </a:srgbClr>
                </a:outerShdw>
              </a:effectLst>
              <a:latin typeface="Cambria" pitchFamily="18" charset="0"/>
            </a:endParaRPr>
          </a:p>
        </p:txBody>
      </p:sp>
      <p:sp>
        <p:nvSpPr>
          <p:cNvPr id="114" name="TextBox 55"/>
          <p:cNvSpPr txBox="1">
            <a:spLocks noChangeArrowheads="1"/>
          </p:cNvSpPr>
          <p:nvPr/>
        </p:nvSpPr>
        <p:spPr bwMode="auto">
          <a:xfrm>
            <a:off x="7651750" y="2389188"/>
            <a:ext cx="403225" cy="276225"/>
          </a:xfrm>
          <a:prstGeom prst="rect">
            <a:avLst/>
          </a:prstGeom>
          <a:noFill/>
          <a:ln w="9525">
            <a:noFill/>
            <a:miter lim="800000"/>
            <a:headEnd/>
            <a:tailEnd/>
          </a:ln>
        </p:spPr>
        <p:txBody>
          <a:bodyPr wrap="none">
            <a:spAutoFit/>
          </a:bodyPr>
          <a:lstStyle/>
          <a:p>
            <a:pPr algn="ctr">
              <a:defRPr/>
            </a:pPr>
            <a:r>
              <a:rPr lang="en-US" sz="1200" b="1" dirty="0">
                <a:solidFill>
                  <a:srgbClr val="EEECE1">
                    <a:lumMod val="10000"/>
                  </a:srgbClr>
                </a:solidFill>
                <a:effectLst>
                  <a:outerShdw blurRad="38100" dist="38100" dir="2700000" algn="tl">
                    <a:srgbClr val="000000">
                      <a:alpha val="43137"/>
                    </a:srgbClr>
                  </a:outerShdw>
                </a:effectLst>
                <a:latin typeface="Cambria" pitchFamily="18" charset="0"/>
              </a:rPr>
              <a:t>4.5</a:t>
            </a:r>
            <a:endParaRPr lang="en-US" sz="1200" b="1" baseline="30000" dirty="0">
              <a:solidFill>
                <a:srgbClr val="EEECE1">
                  <a:lumMod val="10000"/>
                </a:srgbClr>
              </a:solidFill>
              <a:effectLst>
                <a:outerShdw blurRad="38100" dist="38100" dir="2700000" algn="tl">
                  <a:srgbClr val="000000">
                    <a:alpha val="43137"/>
                  </a:srgbClr>
                </a:outerShdw>
              </a:effectLst>
              <a:latin typeface="Cambria" pitchFamily="18" charset="0"/>
            </a:endParaRPr>
          </a:p>
        </p:txBody>
      </p:sp>
      <p:sp>
        <p:nvSpPr>
          <p:cNvPr id="115" name="TextBox 56"/>
          <p:cNvSpPr txBox="1">
            <a:spLocks noChangeArrowheads="1"/>
          </p:cNvSpPr>
          <p:nvPr/>
        </p:nvSpPr>
        <p:spPr bwMode="auto">
          <a:xfrm>
            <a:off x="7710488" y="2608263"/>
            <a:ext cx="276225" cy="276225"/>
          </a:xfrm>
          <a:prstGeom prst="rect">
            <a:avLst/>
          </a:prstGeom>
          <a:noFill/>
          <a:ln w="9525">
            <a:noFill/>
            <a:miter lim="800000"/>
            <a:headEnd/>
            <a:tailEnd/>
          </a:ln>
        </p:spPr>
        <p:txBody>
          <a:bodyPr wrap="none">
            <a:spAutoFit/>
          </a:bodyPr>
          <a:lstStyle/>
          <a:p>
            <a:pPr algn="ctr">
              <a:defRPr/>
            </a:pPr>
            <a:r>
              <a:rPr lang="en-US" sz="1200" b="1" dirty="0">
                <a:solidFill>
                  <a:srgbClr val="EEECE1">
                    <a:lumMod val="10000"/>
                  </a:srgbClr>
                </a:solidFill>
                <a:effectLst>
                  <a:outerShdw blurRad="38100" dist="38100" dir="2700000" algn="tl">
                    <a:srgbClr val="000000">
                      <a:alpha val="43137"/>
                    </a:srgbClr>
                  </a:outerShdw>
                </a:effectLst>
                <a:latin typeface="Cambria" pitchFamily="18" charset="0"/>
              </a:rPr>
              <a:t>4</a:t>
            </a:r>
            <a:endParaRPr lang="en-US" sz="1200" b="1" baseline="30000" dirty="0">
              <a:solidFill>
                <a:srgbClr val="EEECE1">
                  <a:lumMod val="10000"/>
                </a:srgbClr>
              </a:solidFill>
              <a:effectLst>
                <a:outerShdw blurRad="38100" dist="38100" dir="2700000" algn="tl">
                  <a:srgbClr val="000000">
                    <a:alpha val="43137"/>
                  </a:srgbClr>
                </a:outerShdw>
              </a:effectLst>
              <a:latin typeface="Cambria" pitchFamily="18" charset="0"/>
            </a:endParaRPr>
          </a:p>
        </p:txBody>
      </p:sp>
      <p:sp>
        <p:nvSpPr>
          <p:cNvPr id="116" name="TextBox 57"/>
          <p:cNvSpPr txBox="1">
            <a:spLocks noChangeArrowheads="1"/>
          </p:cNvSpPr>
          <p:nvPr/>
        </p:nvSpPr>
        <p:spPr bwMode="auto">
          <a:xfrm>
            <a:off x="7646988" y="2846388"/>
            <a:ext cx="403225" cy="276225"/>
          </a:xfrm>
          <a:prstGeom prst="rect">
            <a:avLst/>
          </a:prstGeom>
          <a:noFill/>
          <a:ln w="9525">
            <a:noFill/>
            <a:miter lim="800000"/>
            <a:headEnd/>
            <a:tailEnd/>
          </a:ln>
        </p:spPr>
        <p:txBody>
          <a:bodyPr wrap="none">
            <a:spAutoFit/>
          </a:bodyPr>
          <a:lstStyle/>
          <a:p>
            <a:pPr algn="ctr">
              <a:defRPr/>
            </a:pPr>
            <a:r>
              <a:rPr lang="en-US" sz="1200" b="1" dirty="0">
                <a:solidFill>
                  <a:srgbClr val="EEECE1">
                    <a:lumMod val="10000"/>
                  </a:srgbClr>
                </a:solidFill>
                <a:effectLst>
                  <a:outerShdw blurRad="38100" dist="38100" dir="2700000" algn="tl">
                    <a:srgbClr val="000000">
                      <a:alpha val="43137"/>
                    </a:srgbClr>
                  </a:outerShdw>
                </a:effectLst>
                <a:latin typeface="Cambria" pitchFamily="18" charset="0"/>
              </a:rPr>
              <a:t>3.5</a:t>
            </a:r>
            <a:endParaRPr lang="en-US" sz="1200" b="1" baseline="30000" dirty="0">
              <a:solidFill>
                <a:srgbClr val="EEECE1">
                  <a:lumMod val="10000"/>
                </a:srgbClr>
              </a:solidFill>
              <a:effectLst>
                <a:outerShdw blurRad="38100" dist="38100" dir="2700000" algn="tl">
                  <a:srgbClr val="000000">
                    <a:alpha val="43137"/>
                  </a:srgbClr>
                </a:outerShdw>
              </a:effectLst>
              <a:latin typeface="Cambria" pitchFamily="18" charset="0"/>
            </a:endParaRPr>
          </a:p>
        </p:txBody>
      </p:sp>
      <p:sp>
        <p:nvSpPr>
          <p:cNvPr id="117" name="TextBox 58"/>
          <p:cNvSpPr txBox="1">
            <a:spLocks noChangeArrowheads="1"/>
          </p:cNvSpPr>
          <p:nvPr/>
        </p:nvSpPr>
        <p:spPr bwMode="auto">
          <a:xfrm>
            <a:off x="7712075" y="3065463"/>
            <a:ext cx="276225" cy="276225"/>
          </a:xfrm>
          <a:prstGeom prst="rect">
            <a:avLst/>
          </a:prstGeom>
          <a:noFill/>
          <a:ln w="9525">
            <a:noFill/>
            <a:miter lim="800000"/>
            <a:headEnd/>
            <a:tailEnd/>
          </a:ln>
        </p:spPr>
        <p:txBody>
          <a:bodyPr wrap="none">
            <a:spAutoFit/>
          </a:bodyPr>
          <a:lstStyle/>
          <a:p>
            <a:pPr algn="ctr">
              <a:defRPr/>
            </a:pPr>
            <a:r>
              <a:rPr lang="en-US" sz="1200" b="1" dirty="0">
                <a:solidFill>
                  <a:srgbClr val="EEECE1">
                    <a:lumMod val="10000"/>
                  </a:srgbClr>
                </a:solidFill>
                <a:effectLst>
                  <a:outerShdw blurRad="38100" dist="38100" dir="2700000" algn="tl">
                    <a:srgbClr val="000000">
                      <a:alpha val="43137"/>
                    </a:srgbClr>
                  </a:outerShdw>
                </a:effectLst>
                <a:latin typeface="Cambria" pitchFamily="18" charset="0"/>
              </a:rPr>
              <a:t>3</a:t>
            </a:r>
            <a:endParaRPr lang="en-US" sz="1200" b="1" baseline="30000" dirty="0">
              <a:solidFill>
                <a:srgbClr val="EEECE1">
                  <a:lumMod val="10000"/>
                </a:srgbClr>
              </a:solidFill>
              <a:effectLst>
                <a:outerShdw blurRad="38100" dist="38100" dir="2700000" algn="tl">
                  <a:srgbClr val="000000">
                    <a:alpha val="43137"/>
                  </a:srgbClr>
                </a:outerShdw>
              </a:effectLst>
              <a:latin typeface="Cambria" pitchFamily="18" charset="0"/>
            </a:endParaRPr>
          </a:p>
        </p:txBody>
      </p:sp>
      <p:sp>
        <p:nvSpPr>
          <p:cNvPr id="118" name="TextBox 59"/>
          <p:cNvSpPr txBox="1">
            <a:spLocks noChangeArrowheads="1"/>
          </p:cNvSpPr>
          <p:nvPr/>
        </p:nvSpPr>
        <p:spPr bwMode="auto">
          <a:xfrm>
            <a:off x="7648575" y="3303588"/>
            <a:ext cx="403225" cy="276225"/>
          </a:xfrm>
          <a:prstGeom prst="rect">
            <a:avLst/>
          </a:prstGeom>
          <a:noFill/>
          <a:ln w="9525">
            <a:noFill/>
            <a:miter lim="800000"/>
            <a:headEnd/>
            <a:tailEnd/>
          </a:ln>
        </p:spPr>
        <p:txBody>
          <a:bodyPr wrap="none">
            <a:spAutoFit/>
          </a:bodyPr>
          <a:lstStyle/>
          <a:p>
            <a:pPr algn="ctr">
              <a:defRPr/>
            </a:pPr>
            <a:r>
              <a:rPr lang="en-US" sz="1200" b="1" dirty="0">
                <a:solidFill>
                  <a:srgbClr val="EEECE1">
                    <a:lumMod val="10000"/>
                  </a:srgbClr>
                </a:solidFill>
                <a:effectLst>
                  <a:outerShdw blurRad="38100" dist="38100" dir="2700000" algn="tl">
                    <a:srgbClr val="000000">
                      <a:alpha val="43137"/>
                    </a:srgbClr>
                  </a:outerShdw>
                </a:effectLst>
                <a:latin typeface="Cambria" pitchFamily="18" charset="0"/>
              </a:rPr>
              <a:t>2.5</a:t>
            </a:r>
            <a:endParaRPr lang="en-US" sz="1200" b="1" baseline="30000" dirty="0">
              <a:solidFill>
                <a:srgbClr val="EEECE1">
                  <a:lumMod val="10000"/>
                </a:srgbClr>
              </a:solidFill>
              <a:effectLst>
                <a:outerShdw blurRad="38100" dist="38100" dir="2700000" algn="tl">
                  <a:srgbClr val="000000">
                    <a:alpha val="43137"/>
                  </a:srgbClr>
                </a:outerShdw>
              </a:effectLst>
              <a:latin typeface="Cambria" pitchFamily="18" charset="0"/>
            </a:endParaRPr>
          </a:p>
        </p:txBody>
      </p:sp>
      <p:sp>
        <p:nvSpPr>
          <p:cNvPr id="119" name="TextBox 60"/>
          <p:cNvSpPr txBox="1">
            <a:spLocks noChangeArrowheads="1"/>
          </p:cNvSpPr>
          <p:nvPr/>
        </p:nvSpPr>
        <p:spPr bwMode="auto">
          <a:xfrm>
            <a:off x="7710488" y="3522663"/>
            <a:ext cx="276225" cy="276225"/>
          </a:xfrm>
          <a:prstGeom prst="rect">
            <a:avLst/>
          </a:prstGeom>
          <a:noFill/>
          <a:ln w="9525">
            <a:noFill/>
            <a:miter lim="800000"/>
            <a:headEnd/>
            <a:tailEnd/>
          </a:ln>
        </p:spPr>
        <p:txBody>
          <a:bodyPr wrap="none">
            <a:spAutoFit/>
          </a:bodyPr>
          <a:lstStyle/>
          <a:p>
            <a:pPr algn="ctr">
              <a:defRPr/>
            </a:pPr>
            <a:r>
              <a:rPr lang="en-US" sz="1200" b="1" dirty="0">
                <a:solidFill>
                  <a:srgbClr val="EEECE1">
                    <a:lumMod val="10000"/>
                  </a:srgbClr>
                </a:solidFill>
                <a:effectLst>
                  <a:outerShdw blurRad="38100" dist="38100" dir="2700000" algn="tl">
                    <a:srgbClr val="000000">
                      <a:alpha val="43137"/>
                    </a:srgbClr>
                  </a:outerShdw>
                </a:effectLst>
                <a:latin typeface="Cambria" pitchFamily="18" charset="0"/>
              </a:rPr>
              <a:t>2</a:t>
            </a:r>
            <a:endParaRPr lang="en-US" sz="1200" b="1" baseline="30000" dirty="0">
              <a:solidFill>
                <a:srgbClr val="EEECE1">
                  <a:lumMod val="10000"/>
                </a:srgbClr>
              </a:solidFill>
              <a:effectLst>
                <a:outerShdw blurRad="38100" dist="38100" dir="2700000" algn="tl">
                  <a:srgbClr val="000000">
                    <a:alpha val="43137"/>
                  </a:srgbClr>
                </a:outerShdw>
              </a:effectLst>
              <a:latin typeface="Cambria" pitchFamily="18" charset="0"/>
            </a:endParaRPr>
          </a:p>
        </p:txBody>
      </p:sp>
      <p:sp>
        <p:nvSpPr>
          <p:cNvPr id="120" name="TextBox 61"/>
          <p:cNvSpPr txBox="1">
            <a:spLocks noChangeArrowheads="1"/>
          </p:cNvSpPr>
          <p:nvPr/>
        </p:nvSpPr>
        <p:spPr bwMode="auto">
          <a:xfrm>
            <a:off x="7646988" y="3760788"/>
            <a:ext cx="403225" cy="276225"/>
          </a:xfrm>
          <a:prstGeom prst="rect">
            <a:avLst/>
          </a:prstGeom>
          <a:noFill/>
          <a:ln w="9525">
            <a:noFill/>
            <a:miter lim="800000"/>
            <a:headEnd/>
            <a:tailEnd/>
          </a:ln>
        </p:spPr>
        <p:txBody>
          <a:bodyPr wrap="none">
            <a:spAutoFit/>
          </a:bodyPr>
          <a:lstStyle/>
          <a:p>
            <a:pPr algn="ctr">
              <a:defRPr/>
            </a:pPr>
            <a:r>
              <a:rPr lang="en-US" sz="1200" b="1" dirty="0">
                <a:solidFill>
                  <a:srgbClr val="EEECE1">
                    <a:lumMod val="10000"/>
                  </a:srgbClr>
                </a:solidFill>
                <a:effectLst>
                  <a:outerShdw blurRad="38100" dist="38100" dir="2700000" algn="tl">
                    <a:srgbClr val="000000">
                      <a:alpha val="43137"/>
                    </a:srgbClr>
                  </a:outerShdw>
                </a:effectLst>
                <a:latin typeface="Cambria" pitchFamily="18" charset="0"/>
              </a:rPr>
              <a:t>1.5</a:t>
            </a:r>
            <a:endParaRPr lang="en-US" sz="1200" b="1" baseline="30000" dirty="0">
              <a:solidFill>
                <a:srgbClr val="EEECE1">
                  <a:lumMod val="10000"/>
                </a:srgbClr>
              </a:solidFill>
              <a:effectLst>
                <a:outerShdw blurRad="38100" dist="38100" dir="2700000" algn="tl">
                  <a:srgbClr val="000000">
                    <a:alpha val="43137"/>
                  </a:srgbClr>
                </a:outerShdw>
              </a:effectLst>
              <a:latin typeface="Cambria" pitchFamily="18" charset="0"/>
            </a:endParaRPr>
          </a:p>
        </p:txBody>
      </p:sp>
      <p:sp>
        <p:nvSpPr>
          <p:cNvPr id="121" name="TextBox 62"/>
          <p:cNvSpPr txBox="1">
            <a:spLocks noChangeArrowheads="1"/>
          </p:cNvSpPr>
          <p:nvPr/>
        </p:nvSpPr>
        <p:spPr bwMode="auto">
          <a:xfrm>
            <a:off x="7712075" y="3979863"/>
            <a:ext cx="276225" cy="276225"/>
          </a:xfrm>
          <a:prstGeom prst="rect">
            <a:avLst/>
          </a:prstGeom>
          <a:noFill/>
          <a:ln w="9525">
            <a:noFill/>
            <a:miter lim="800000"/>
            <a:headEnd/>
            <a:tailEnd/>
          </a:ln>
        </p:spPr>
        <p:txBody>
          <a:bodyPr wrap="none">
            <a:spAutoFit/>
          </a:bodyPr>
          <a:lstStyle/>
          <a:p>
            <a:pPr algn="ctr">
              <a:defRPr/>
            </a:pPr>
            <a:r>
              <a:rPr lang="en-US" sz="1200" b="1" dirty="0">
                <a:solidFill>
                  <a:srgbClr val="EEECE1">
                    <a:lumMod val="10000"/>
                  </a:srgbClr>
                </a:solidFill>
                <a:effectLst>
                  <a:outerShdw blurRad="38100" dist="38100" dir="2700000" algn="tl">
                    <a:srgbClr val="000000">
                      <a:alpha val="43137"/>
                    </a:srgbClr>
                  </a:outerShdw>
                </a:effectLst>
                <a:latin typeface="Cambria" pitchFamily="18" charset="0"/>
              </a:rPr>
              <a:t>1</a:t>
            </a:r>
            <a:endParaRPr lang="en-US" sz="1200" b="1" baseline="30000" dirty="0">
              <a:solidFill>
                <a:srgbClr val="EEECE1">
                  <a:lumMod val="10000"/>
                </a:srgbClr>
              </a:solidFill>
              <a:effectLst>
                <a:outerShdw blurRad="38100" dist="38100" dir="2700000" algn="tl">
                  <a:srgbClr val="000000">
                    <a:alpha val="43137"/>
                  </a:srgbClr>
                </a:outerShdw>
              </a:effectLst>
              <a:latin typeface="Cambria" pitchFamily="18" charset="0"/>
            </a:endParaRPr>
          </a:p>
        </p:txBody>
      </p:sp>
      <p:sp>
        <p:nvSpPr>
          <p:cNvPr id="122" name="TextBox 63"/>
          <p:cNvSpPr txBox="1">
            <a:spLocks noChangeArrowheads="1"/>
          </p:cNvSpPr>
          <p:nvPr/>
        </p:nvSpPr>
        <p:spPr bwMode="auto">
          <a:xfrm>
            <a:off x="7648575" y="4217988"/>
            <a:ext cx="403225" cy="276225"/>
          </a:xfrm>
          <a:prstGeom prst="rect">
            <a:avLst/>
          </a:prstGeom>
          <a:noFill/>
          <a:ln w="9525">
            <a:noFill/>
            <a:miter lim="800000"/>
            <a:headEnd/>
            <a:tailEnd/>
          </a:ln>
        </p:spPr>
        <p:txBody>
          <a:bodyPr wrap="none">
            <a:spAutoFit/>
          </a:bodyPr>
          <a:lstStyle/>
          <a:p>
            <a:pPr algn="ctr">
              <a:defRPr/>
            </a:pPr>
            <a:r>
              <a:rPr lang="en-US" sz="1200" b="1" dirty="0">
                <a:solidFill>
                  <a:srgbClr val="EEECE1">
                    <a:lumMod val="10000"/>
                  </a:srgbClr>
                </a:solidFill>
                <a:effectLst>
                  <a:outerShdw blurRad="38100" dist="38100" dir="2700000" algn="tl">
                    <a:srgbClr val="000000">
                      <a:alpha val="43137"/>
                    </a:srgbClr>
                  </a:outerShdw>
                </a:effectLst>
                <a:latin typeface="Cambria" pitchFamily="18" charset="0"/>
              </a:rPr>
              <a:t>0.5</a:t>
            </a:r>
            <a:endParaRPr lang="en-US" sz="1200" b="1" baseline="30000" dirty="0">
              <a:solidFill>
                <a:srgbClr val="EEECE1">
                  <a:lumMod val="10000"/>
                </a:srgbClr>
              </a:solidFill>
              <a:effectLst>
                <a:outerShdw blurRad="38100" dist="38100" dir="2700000" algn="tl">
                  <a:srgbClr val="000000">
                    <a:alpha val="43137"/>
                  </a:srgbClr>
                </a:outerShdw>
              </a:effectLst>
              <a:latin typeface="Cambria" pitchFamily="18" charset="0"/>
            </a:endParaRPr>
          </a:p>
        </p:txBody>
      </p:sp>
      <p:sp>
        <p:nvSpPr>
          <p:cNvPr id="123" name="TextBox 122"/>
          <p:cNvSpPr txBox="1"/>
          <p:nvPr/>
        </p:nvSpPr>
        <p:spPr>
          <a:xfrm>
            <a:off x="7670800" y="4800600"/>
            <a:ext cx="1549400" cy="307975"/>
          </a:xfrm>
          <a:prstGeom prst="rect">
            <a:avLst/>
          </a:prstGeom>
          <a:noFill/>
        </p:spPr>
        <p:txBody>
          <a:bodyPr>
            <a:spAutoFit/>
          </a:bodyPr>
          <a:lstStyle/>
          <a:p>
            <a:pPr algn="ctr">
              <a:defRPr/>
            </a:pPr>
            <a:r>
              <a:rPr lang="en-US" sz="1400" dirty="0">
                <a:solidFill>
                  <a:prstClr val="black"/>
                </a:solidFill>
                <a:effectLst>
                  <a:outerShdw blurRad="38100" dist="38100" dir="2700000" algn="tl">
                    <a:srgbClr val="000000">
                      <a:alpha val="43137"/>
                    </a:srgbClr>
                  </a:outerShdw>
                </a:effectLst>
                <a:latin typeface="Cambria" pitchFamily="18" charset="0"/>
              </a:rPr>
              <a:t>Average Rainfall</a:t>
            </a:r>
          </a:p>
        </p:txBody>
      </p:sp>
      <p:sp>
        <p:nvSpPr>
          <p:cNvPr id="124" name="TextBox 123"/>
          <p:cNvSpPr txBox="1"/>
          <p:nvPr/>
        </p:nvSpPr>
        <p:spPr>
          <a:xfrm>
            <a:off x="322263" y="5635625"/>
            <a:ext cx="908050" cy="307975"/>
          </a:xfrm>
          <a:prstGeom prst="rect">
            <a:avLst/>
          </a:prstGeom>
          <a:noFill/>
        </p:spPr>
        <p:txBody>
          <a:bodyPr wrap="none">
            <a:spAutoFit/>
          </a:bodyPr>
          <a:lstStyle/>
          <a:p>
            <a:pPr algn="ctr">
              <a:defRPr/>
            </a:pPr>
            <a:r>
              <a:rPr lang="en-US" sz="1400" dirty="0">
                <a:solidFill>
                  <a:prstClr val="black"/>
                </a:solidFill>
                <a:effectLst>
                  <a:outerShdw blurRad="38100" dist="38100" dir="2700000" algn="tl">
                    <a:srgbClr val="000000">
                      <a:alpha val="43137"/>
                    </a:srgbClr>
                  </a:outerShdw>
                </a:effectLst>
                <a:latin typeface="Cambria" pitchFamily="18" charset="0"/>
              </a:rPr>
              <a:t>Extremes</a:t>
            </a:r>
          </a:p>
        </p:txBody>
      </p:sp>
      <p:sp>
        <p:nvSpPr>
          <p:cNvPr id="126" name="Rectangle 125"/>
          <p:cNvSpPr/>
          <p:nvPr/>
        </p:nvSpPr>
        <p:spPr>
          <a:xfrm>
            <a:off x="899700" y="5251450"/>
            <a:ext cx="708848" cy="523220"/>
          </a:xfrm>
          <a:prstGeom prst="rect">
            <a:avLst/>
          </a:prstGeom>
        </p:spPr>
        <p:txBody>
          <a:bodyPr wrap="none">
            <a:spAutoFit/>
          </a:bodyPr>
          <a:lstStyle/>
          <a:p>
            <a:pPr algn="ctr">
              <a:defRPr/>
            </a:pPr>
            <a:r>
              <a:rPr lang="en-US" sz="2800" dirty="0" smtClean="0">
                <a:solidFill>
                  <a:srgbClr val="002060"/>
                </a:solidFill>
                <a:effectLst>
                  <a:outerShdw blurRad="38100" dist="38100" dir="2700000" algn="tl">
                    <a:srgbClr val="000000">
                      <a:alpha val="43137"/>
                    </a:srgbClr>
                  </a:outerShdw>
                </a:effectLst>
                <a:latin typeface="Cambria" pitchFamily="18" charset="0"/>
              </a:rPr>
              <a:t>34</a:t>
            </a:r>
            <a:r>
              <a:rPr lang="en-US" sz="2800" baseline="30000" dirty="0" smtClean="0">
                <a:solidFill>
                  <a:srgbClr val="002060"/>
                </a:solidFill>
                <a:effectLst>
                  <a:outerShdw blurRad="38100" dist="38100" dir="2700000" algn="tl">
                    <a:srgbClr val="000000">
                      <a:alpha val="43137"/>
                    </a:srgbClr>
                  </a:outerShdw>
                </a:effectLst>
                <a:latin typeface="Cambria" pitchFamily="18" charset="0"/>
              </a:rPr>
              <a:t>o</a:t>
            </a:r>
            <a:endParaRPr lang="en-US" sz="2800" baseline="30000" dirty="0">
              <a:solidFill>
                <a:srgbClr val="002060"/>
              </a:solidFill>
              <a:effectLst>
                <a:outerShdw blurRad="38100" dist="38100" dir="2700000" algn="tl">
                  <a:srgbClr val="000000">
                    <a:alpha val="43137"/>
                  </a:srgbClr>
                </a:outerShdw>
              </a:effectLst>
              <a:latin typeface="Cambria" pitchFamily="18" charset="0"/>
            </a:endParaRPr>
          </a:p>
        </p:txBody>
      </p:sp>
      <p:sp>
        <p:nvSpPr>
          <p:cNvPr id="127" name="TextBox 126"/>
          <p:cNvSpPr txBox="1"/>
          <p:nvPr/>
        </p:nvSpPr>
        <p:spPr>
          <a:xfrm>
            <a:off x="8035925" y="5559425"/>
            <a:ext cx="952500" cy="307975"/>
          </a:xfrm>
          <a:prstGeom prst="rect">
            <a:avLst/>
          </a:prstGeom>
          <a:noFill/>
        </p:spPr>
        <p:txBody>
          <a:bodyPr wrap="none">
            <a:spAutoFit/>
          </a:bodyPr>
          <a:lstStyle/>
          <a:p>
            <a:pPr algn="ctr">
              <a:defRPr/>
            </a:pPr>
            <a:r>
              <a:rPr lang="en-US" sz="1400" dirty="0">
                <a:solidFill>
                  <a:prstClr val="black"/>
                </a:solidFill>
                <a:effectLst>
                  <a:outerShdw blurRad="38100" dist="38100" dir="2700000" algn="tl">
                    <a:srgbClr val="000000">
                      <a:alpha val="43137"/>
                    </a:srgbClr>
                  </a:outerShdw>
                </a:effectLst>
                <a:latin typeface="Cambria" pitchFamily="18" charset="0"/>
              </a:rPr>
              <a:t>Maximum</a:t>
            </a:r>
          </a:p>
        </p:txBody>
      </p:sp>
      <p:sp>
        <p:nvSpPr>
          <p:cNvPr id="128" name="Rectangle 127"/>
          <p:cNvSpPr/>
          <p:nvPr/>
        </p:nvSpPr>
        <p:spPr>
          <a:xfrm>
            <a:off x="7970886" y="5102225"/>
            <a:ext cx="1106393" cy="584775"/>
          </a:xfrm>
          <a:prstGeom prst="rect">
            <a:avLst/>
          </a:prstGeom>
        </p:spPr>
        <p:txBody>
          <a:bodyPr wrap="none">
            <a:spAutoFit/>
          </a:bodyPr>
          <a:lstStyle/>
          <a:p>
            <a:pPr algn="ctr">
              <a:defRPr/>
            </a:pPr>
            <a:r>
              <a:rPr lang="en-US" sz="3200" dirty="0" smtClean="0">
                <a:solidFill>
                  <a:srgbClr val="002060"/>
                </a:solidFill>
                <a:effectLst>
                  <a:outerShdw blurRad="38100" dist="38100" dir="2700000" algn="tl">
                    <a:srgbClr val="000000">
                      <a:alpha val="43137"/>
                    </a:srgbClr>
                  </a:outerShdw>
                </a:effectLst>
                <a:latin typeface="Cambria" pitchFamily="18" charset="0"/>
              </a:rPr>
              <a:t>47.5”</a:t>
            </a:r>
            <a:endParaRPr lang="en-US" sz="3200" dirty="0">
              <a:solidFill>
                <a:srgbClr val="002060"/>
              </a:solidFill>
              <a:effectLst>
                <a:outerShdw blurRad="38100" dist="38100" dir="2700000" algn="tl">
                  <a:srgbClr val="000000">
                    <a:alpha val="43137"/>
                  </a:srgbClr>
                </a:outerShdw>
              </a:effectLst>
              <a:latin typeface="Cambria" pitchFamily="18" charset="0"/>
            </a:endParaRPr>
          </a:p>
        </p:txBody>
      </p:sp>
      <p:sp>
        <p:nvSpPr>
          <p:cNvPr id="129" name="TextBox 128"/>
          <p:cNvSpPr txBox="1"/>
          <p:nvPr/>
        </p:nvSpPr>
        <p:spPr>
          <a:xfrm>
            <a:off x="7442200" y="1371600"/>
            <a:ext cx="685800" cy="307975"/>
          </a:xfrm>
          <a:prstGeom prst="rect">
            <a:avLst/>
          </a:prstGeom>
          <a:noFill/>
        </p:spPr>
        <p:txBody>
          <a:bodyPr wrap="none">
            <a:spAutoFit/>
          </a:bodyPr>
          <a:lstStyle/>
          <a:p>
            <a:pPr algn="ctr">
              <a:defRPr/>
            </a:pPr>
            <a:r>
              <a:rPr lang="en-US" sz="1400" dirty="0">
                <a:solidFill>
                  <a:prstClr val="black"/>
                </a:solidFill>
                <a:effectLst>
                  <a:outerShdw blurRad="38100" dist="38100" dir="2700000" algn="tl">
                    <a:srgbClr val="000000">
                      <a:alpha val="43137"/>
                    </a:srgbClr>
                  </a:outerShdw>
                </a:effectLst>
                <a:latin typeface="Cambria" pitchFamily="18" charset="0"/>
              </a:rPr>
              <a:t>Inches</a:t>
            </a:r>
          </a:p>
        </p:txBody>
      </p:sp>
      <p:sp>
        <p:nvSpPr>
          <p:cNvPr id="131" name="TextBox 130"/>
          <p:cNvSpPr txBox="1"/>
          <p:nvPr/>
        </p:nvSpPr>
        <p:spPr>
          <a:xfrm>
            <a:off x="3381375" y="5715000"/>
            <a:ext cx="2495550" cy="307975"/>
          </a:xfrm>
          <a:prstGeom prst="rect">
            <a:avLst/>
          </a:prstGeom>
          <a:noFill/>
        </p:spPr>
        <p:txBody>
          <a:bodyPr wrap="none">
            <a:spAutoFit/>
          </a:bodyPr>
          <a:lstStyle/>
          <a:p>
            <a:pPr algn="ctr">
              <a:defRPr/>
            </a:pPr>
            <a:r>
              <a:rPr lang="en-US" sz="1400" dirty="0">
                <a:solidFill>
                  <a:prstClr val="black"/>
                </a:solidFill>
                <a:effectLst>
                  <a:outerShdw blurRad="38100" dist="38100" dir="2700000" algn="tl">
                    <a:srgbClr val="000000">
                      <a:alpha val="43137"/>
                    </a:srgbClr>
                  </a:outerShdw>
                </a:effectLst>
                <a:latin typeface="Cambria" pitchFamily="18" charset="0"/>
              </a:rPr>
              <a:t>Average Number of Days with:</a:t>
            </a:r>
          </a:p>
        </p:txBody>
      </p:sp>
      <p:sp>
        <p:nvSpPr>
          <p:cNvPr id="3190" name="AutoShape 2" descr="The image you have requested cannot be loaded at this time. Please try again."/>
          <p:cNvSpPr>
            <a:spLocks noChangeAspect="1" noChangeArrowheads="1"/>
          </p:cNvSpPr>
          <p:nvPr/>
        </p:nvSpPr>
        <p:spPr bwMode="auto">
          <a:xfrm>
            <a:off x="63500" y="-136525"/>
            <a:ext cx="304800" cy="304800"/>
          </a:xfrm>
          <a:prstGeom prst="rect">
            <a:avLst/>
          </a:prstGeom>
          <a:noFill/>
          <a:ln w="9525">
            <a:noFill/>
            <a:miter lim="800000"/>
            <a:headEnd/>
            <a:tailEnd/>
          </a:ln>
        </p:spPr>
        <p:txBody>
          <a:bodyPr/>
          <a:lstStyle/>
          <a:p>
            <a:pPr fontAlgn="base">
              <a:spcBef>
                <a:spcPct val="0"/>
              </a:spcBef>
              <a:spcAft>
                <a:spcPct val="0"/>
              </a:spcAft>
            </a:pPr>
            <a:endParaRPr lang="en-US">
              <a:solidFill>
                <a:prstClr val="black"/>
              </a:solidFill>
            </a:endParaRPr>
          </a:p>
        </p:txBody>
      </p:sp>
      <p:graphicFrame>
        <p:nvGraphicFramePr>
          <p:cNvPr id="134" name="Table 133"/>
          <p:cNvGraphicFramePr>
            <a:graphicFrameLocks noGrp="1"/>
          </p:cNvGraphicFramePr>
          <p:nvPr>
            <p:extLst/>
          </p:nvPr>
        </p:nvGraphicFramePr>
        <p:xfrm>
          <a:off x="1676400" y="3505200"/>
          <a:ext cx="3429000" cy="2124456"/>
        </p:xfrm>
        <a:graphic>
          <a:graphicData uri="http://schemas.openxmlformats.org/drawingml/2006/table">
            <a:tbl>
              <a:tblPr firstRow="1" bandRow="1">
                <a:tableStyleId>{5940675A-B579-460E-94D1-54222C63F5DA}</a:tableStyleId>
              </a:tblPr>
              <a:tblGrid>
                <a:gridCol w="1295400">
                  <a:extLst>
                    <a:ext uri="{9D8B030D-6E8A-4147-A177-3AD203B41FA5}">
                      <a16:colId xmlns:a16="http://schemas.microsoft.com/office/drawing/2014/main" val="20000"/>
                    </a:ext>
                  </a:extLst>
                </a:gridCol>
                <a:gridCol w="533400">
                  <a:extLst>
                    <a:ext uri="{9D8B030D-6E8A-4147-A177-3AD203B41FA5}">
                      <a16:colId xmlns:a16="http://schemas.microsoft.com/office/drawing/2014/main" val="20001"/>
                    </a:ext>
                  </a:extLst>
                </a:gridCol>
                <a:gridCol w="533400">
                  <a:extLst>
                    <a:ext uri="{9D8B030D-6E8A-4147-A177-3AD203B41FA5}">
                      <a16:colId xmlns:a16="http://schemas.microsoft.com/office/drawing/2014/main" val="20002"/>
                    </a:ext>
                  </a:extLst>
                </a:gridCol>
                <a:gridCol w="533400">
                  <a:extLst>
                    <a:ext uri="{9D8B030D-6E8A-4147-A177-3AD203B41FA5}">
                      <a16:colId xmlns:a16="http://schemas.microsoft.com/office/drawing/2014/main" val="20003"/>
                    </a:ext>
                  </a:extLst>
                </a:gridCol>
                <a:gridCol w="533400">
                  <a:extLst>
                    <a:ext uri="{9D8B030D-6E8A-4147-A177-3AD203B41FA5}">
                      <a16:colId xmlns:a16="http://schemas.microsoft.com/office/drawing/2014/main" val="20004"/>
                    </a:ext>
                  </a:extLst>
                </a:gridCol>
              </a:tblGrid>
              <a:tr h="201930">
                <a:tc>
                  <a:txBody>
                    <a:bodyPr/>
                    <a:lstStyle/>
                    <a:p>
                      <a:r>
                        <a:rPr lang="en-US" sz="1200" b="1" dirty="0" smtClean="0"/>
                        <a:t>Averages for</a:t>
                      </a:r>
                      <a:endParaRPr lang="en-US" sz="1200" b="1" dirty="0"/>
                    </a:p>
                  </a:txBody>
                  <a:tcPr marL="18288" marR="18288" marT="18288" marB="18288" anchor="ctr" anchorCtr="1">
                    <a:lnL w="12700" cmpd="sng">
                      <a:noFill/>
                    </a:lnL>
                    <a:lnR w="12700" cmpd="sng">
                      <a:noFill/>
                    </a:lnR>
                    <a:lnT w="12700" cmpd="sng">
                      <a:noFill/>
                    </a:lnT>
                    <a:lnB w="12700" cmpd="sng">
                      <a:noFill/>
                    </a:lnB>
                    <a:lnTlToBr w="12700" cmpd="sng">
                      <a:noFill/>
                      <a:prstDash val="solid"/>
                    </a:lnTlToBr>
                    <a:lnBlToTr w="12700" cmpd="sng">
                      <a:noFill/>
                      <a:prstDash val="solid"/>
                    </a:lnBlToTr>
                  </a:tcPr>
                </a:tc>
                <a:tc gridSpan="4">
                  <a:txBody>
                    <a:bodyPr/>
                    <a:lstStyle/>
                    <a:p>
                      <a:pPr algn="ctr"/>
                      <a:r>
                        <a:rPr lang="en-US" sz="1200" b="1" dirty="0" smtClean="0"/>
                        <a:t>Percentage of Occurrence</a:t>
                      </a:r>
                      <a:endParaRPr lang="en-US" sz="1200" b="1" dirty="0"/>
                    </a:p>
                  </a:txBody>
                  <a:tcPr marL="18288" marR="18288" marT="18288" marB="18288" anchor="ctr" anchorCtr="1">
                    <a:lnL w="12700" cmpd="sng">
                      <a:noFill/>
                    </a:lnL>
                    <a:lnR w="12700" cmpd="sng">
                      <a:noFill/>
                    </a:lnR>
                    <a:lnT w="12700" cmpd="sng">
                      <a:noFill/>
                    </a:lnT>
                    <a:lnB w="12700" cmpd="sng">
                      <a:noFill/>
                    </a:lnB>
                    <a:lnTlToBr w="12700" cmpd="sng">
                      <a:noFill/>
                      <a:prstDash val="solid"/>
                    </a:lnTlToBr>
                    <a:lnBlToTr w="12700" cmpd="sng">
                      <a:noFill/>
                      <a:prstDash val="solid"/>
                    </a:lnBlToTr>
                  </a:tcPr>
                </a:tc>
                <a:tc hMerge="1">
                  <a:txBody>
                    <a:bodyPr/>
                    <a:lstStyle/>
                    <a:p>
                      <a:pPr algn="ctr"/>
                      <a:endParaRPr lang="en-US" sz="1200" dirty="0"/>
                    </a:p>
                  </a:txBody>
                  <a:tcPr marL="18288" marR="18288" marT="18288" marB="18288" anchor="ctr" anchorCtr="1"/>
                </a:tc>
                <a:tc hMerge="1">
                  <a:txBody>
                    <a:bodyPr/>
                    <a:lstStyle/>
                    <a:p>
                      <a:pPr algn="ctr"/>
                      <a:endParaRPr lang="en-US" sz="1200" dirty="0"/>
                    </a:p>
                  </a:txBody>
                  <a:tcPr marL="18288" marR="18288" marT="18288" marB="18288" anchor="ctr" anchorCtr="1"/>
                </a:tc>
                <a:tc hMerge="1">
                  <a:txBody>
                    <a:bodyPr/>
                    <a:lstStyle/>
                    <a:p>
                      <a:pPr algn="ctr"/>
                      <a:endParaRPr lang="en-US" sz="1200" dirty="0"/>
                    </a:p>
                  </a:txBody>
                  <a:tcPr marL="18288" marR="18288" marT="18288" marB="18288" anchor="ctr" anchorCtr="1"/>
                </a:tc>
                <a:extLst>
                  <a:ext uri="{0D108BD9-81ED-4DB2-BD59-A6C34878D82A}">
                    <a16:rowId xmlns:a16="http://schemas.microsoft.com/office/drawing/2014/main" val="10000"/>
                  </a:ext>
                </a:extLst>
              </a:tr>
              <a:tr h="201930">
                <a:tc>
                  <a:txBody>
                    <a:bodyPr/>
                    <a:lstStyle/>
                    <a:p>
                      <a:r>
                        <a:rPr lang="en-US" sz="1200" dirty="0" smtClean="0"/>
                        <a:t>Ceiling of 3000’</a:t>
                      </a:r>
                      <a:endParaRPr lang="en-US" sz="1200" dirty="0"/>
                    </a:p>
                  </a:txBody>
                  <a:tcPr marL="18288" marR="18288" marT="18288" marB="18288" anchor="ctr" anchorCtr="1">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lgn="ctr"/>
                      <a:r>
                        <a:rPr lang="en-US" sz="1200" b="1" dirty="0" smtClean="0">
                          <a:solidFill>
                            <a:schemeClr val="bg1"/>
                          </a:solidFill>
                          <a:effectLst>
                            <a:outerShdw blurRad="38100" dist="38100" dir="2700000" algn="tl">
                              <a:srgbClr val="000000">
                                <a:alpha val="43137"/>
                              </a:srgbClr>
                            </a:outerShdw>
                          </a:effectLst>
                        </a:rPr>
                        <a:t>29</a:t>
                      </a:r>
                      <a:endParaRPr lang="en-US" sz="1200" b="1" dirty="0">
                        <a:solidFill>
                          <a:schemeClr val="bg1"/>
                        </a:solidFill>
                        <a:effectLst>
                          <a:outerShdw blurRad="38100" dist="38100" dir="2700000" algn="tl">
                            <a:srgbClr val="000000">
                              <a:alpha val="43137"/>
                            </a:srgbClr>
                          </a:outerShdw>
                        </a:effectLst>
                      </a:endParaRPr>
                    </a:p>
                  </a:txBody>
                  <a:tcPr marL="18288" marR="18288" marT="18288" marB="18288" anchor="ctr" anchorCtr="1">
                    <a:lnL w="12700" cmpd="sng">
                      <a:noFill/>
                    </a:lnL>
                    <a:lnR w="12700" cmpd="sng">
                      <a:noFill/>
                    </a:lnR>
                    <a:lnT w="12700" cmpd="sng">
                      <a:noFill/>
                    </a:lnT>
                    <a:lnB w="12700" cmpd="sng">
                      <a:noFill/>
                    </a:lnB>
                    <a:lnTlToBr w="12700" cmpd="sng">
                      <a:noFill/>
                      <a:prstDash val="solid"/>
                    </a:lnTlToBr>
                    <a:lnBlToTr w="12700" cmpd="sng">
                      <a:noFill/>
                      <a:prstDash val="solid"/>
                    </a:lnBlToTr>
                    <a:gradFill>
                      <a:gsLst>
                        <a:gs pos="0">
                          <a:srgbClr val="006600"/>
                        </a:gs>
                        <a:gs pos="0">
                          <a:srgbClr val="006600"/>
                        </a:gs>
                        <a:gs pos="50000">
                          <a:srgbClr val="006600"/>
                        </a:gs>
                        <a:gs pos="100000">
                          <a:schemeClr val="tx1"/>
                        </a:gs>
                      </a:gsLst>
                      <a:path path="rect">
                        <a:fillToRect l="50000" t="50000" r="50000" b="50000"/>
                      </a:path>
                    </a:gradFill>
                  </a:tcPr>
                </a:tc>
                <a:tc>
                  <a:txBody>
                    <a:bodyPr/>
                    <a:lstStyle/>
                    <a:p>
                      <a:pPr algn="ctr"/>
                      <a:r>
                        <a:rPr lang="en-US" sz="1200" b="1" dirty="0" smtClean="0">
                          <a:solidFill>
                            <a:schemeClr val="bg1"/>
                          </a:solidFill>
                          <a:effectLst>
                            <a:outerShdw blurRad="38100" dist="38100" dir="2700000" algn="tl">
                              <a:srgbClr val="000000">
                                <a:alpha val="43137"/>
                              </a:srgbClr>
                            </a:outerShdw>
                          </a:effectLst>
                        </a:rPr>
                        <a:t>29</a:t>
                      </a:r>
                      <a:endParaRPr lang="en-US" sz="1200" b="1" dirty="0">
                        <a:solidFill>
                          <a:schemeClr val="bg1"/>
                        </a:solidFill>
                        <a:effectLst>
                          <a:outerShdw blurRad="38100" dist="38100" dir="2700000" algn="tl">
                            <a:srgbClr val="000000">
                              <a:alpha val="43137"/>
                            </a:srgbClr>
                          </a:outerShdw>
                        </a:effectLst>
                      </a:endParaRPr>
                    </a:p>
                  </a:txBody>
                  <a:tcPr marL="18288" marR="18288" marT="18288" marB="18288" anchor="ctr" anchorCtr="1">
                    <a:lnL w="12700" cmpd="sng">
                      <a:noFill/>
                    </a:lnL>
                    <a:lnR w="12700" cmpd="sng">
                      <a:noFill/>
                    </a:lnR>
                    <a:lnT w="12700" cmpd="sng">
                      <a:noFill/>
                    </a:lnT>
                    <a:lnB w="12700" cmpd="sng">
                      <a:noFill/>
                    </a:lnB>
                    <a:lnTlToBr w="12700" cmpd="sng">
                      <a:noFill/>
                      <a:prstDash val="solid"/>
                    </a:lnTlToBr>
                    <a:lnBlToTr w="12700" cmpd="sng">
                      <a:noFill/>
                      <a:prstDash val="solid"/>
                    </a:lnBlToTr>
                    <a:gradFill>
                      <a:gsLst>
                        <a:gs pos="0">
                          <a:srgbClr val="006600"/>
                        </a:gs>
                        <a:gs pos="0">
                          <a:srgbClr val="006600"/>
                        </a:gs>
                        <a:gs pos="50000">
                          <a:srgbClr val="006600"/>
                        </a:gs>
                        <a:gs pos="100000">
                          <a:schemeClr val="tx1"/>
                        </a:gs>
                      </a:gsLst>
                      <a:path path="rect">
                        <a:fillToRect l="50000" t="50000" r="50000" b="50000"/>
                      </a:path>
                    </a:gradFill>
                  </a:tcPr>
                </a:tc>
                <a:tc>
                  <a:txBody>
                    <a:bodyPr/>
                    <a:lstStyle/>
                    <a:p>
                      <a:pPr algn="ctr"/>
                      <a:r>
                        <a:rPr lang="en-US" sz="1200" b="1" dirty="0" smtClean="0">
                          <a:solidFill>
                            <a:schemeClr val="bg1"/>
                          </a:solidFill>
                          <a:effectLst>
                            <a:outerShdw blurRad="38100" dist="38100" dir="2700000" algn="tl">
                              <a:srgbClr val="000000">
                                <a:alpha val="43137"/>
                              </a:srgbClr>
                            </a:outerShdw>
                          </a:effectLst>
                        </a:rPr>
                        <a:t>7</a:t>
                      </a:r>
                      <a:endParaRPr lang="en-US" sz="1200" b="1" dirty="0">
                        <a:solidFill>
                          <a:schemeClr val="bg1"/>
                        </a:solidFill>
                        <a:effectLst>
                          <a:outerShdw blurRad="38100" dist="38100" dir="2700000" algn="tl">
                            <a:srgbClr val="000000">
                              <a:alpha val="43137"/>
                            </a:srgbClr>
                          </a:outerShdw>
                        </a:effectLst>
                      </a:endParaRPr>
                    </a:p>
                  </a:txBody>
                  <a:tcPr marL="18288" marR="18288" marT="18288" marB="18288" anchor="ctr" anchorCtr="1">
                    <a:lnL w="12700" cmpd="sng">
                      <a:noFill/>
                    </a:lnL>
                    <a:lnR w="12700" cmpd="sng">
                      <a:noFill/>
                    </a:lnR>
                    <a:lnT w="12700" cmpd="sng">
                      <a:noFill/>
                    </a:lnT>
                    <a:lnB w="12700" cmpd="sng">
                      <a:noFill/>
                    </a:lnB>
                    <a:lnTlToBr w="12700" cmpd="sng">
                      <a:noFill/>
                      <a:prstDash val="solid"/>
                    </a:lnTlToBr>
                    <a:lnBlToTr w="12700" cmpd="sng">
                      <a:noFill/>
                      <a:prstDash val="solid"/>
                    </a:lnBlToTr>
                    <a:gradFill>
                      <a:gsLst>
                        <a:gs pos="0">
                          <a:srgbClr val="006600"/>
                        </a:gs>
                        <a:gs pos="0">
                          <a:srgbClr val="006600"/>
                        </a:gs>
                        <a:gs pos="50000">
                          <a:srgbClr val="006600"/>
                        </a:gs>
                        <a:gs pos="100000">
                          <a:schemeClr val="tx1"/>
                        </a:gs>
                      </a:gsLst>
                      <a:path path="rect">
                        <a:fillToRect l="50000" t="50000" r="50000" b="50000"/>
                      </a:path>
                    </a:gradFill>
                  </a:tcPr>
                </a:tc>
                <a:tc>
                  <a:txBody>
                    <a:bodyPr/>
                    <a:lstStyle/>
                    <a:p>
                      <a:pPr algn="ctr"/>
                      <a:r>
                        <a:rPr lang="en-US" sz="1200" b="1" dirty="0" smtClean="0">
                          <a:solidFill>
                            <a:schemeClr val="bg1"/>
                          </a:solidFill>
                          <a:effectLst>
                            <a:outerShdw blurRad="38100" dist="38100" dir="2700000" algn="tl">
                              <a:srgbClr val="000000">
                                <a:alpha val="43137"/>
                              </a:srgbClr>
                            </a:outerShdw>
                          </a:effectLst>
                        </a:rPr>
                        <a:t>14</a:t>
                      </a:r>
                      <a:endParaRPr lang="en-US" sz="1200" b="1" dirty="0">
                        <a:solidFill>
                          <a:schemeClr val="bg1"/>
                        </a:solidFill>
                        <a:effectLst>
                          <a:outerShdw blurRad="38100" dist="38100" dir="2700000" algn="tl">
                            <a:srgbClr val="000000">
                              <a:alpha val="43137"/>
                            </a:srgbClr>
                          </a:outerShdw>
                        </a:effectLst>
                      </a:endParaRPr>
                    </a:p>
                  </a:txBody>
                  <a:tcPr marL="18288" marR="18288" marT="18288" marB="18288" anchor="ctr" anchorCtr="1">
                    <a:lnL w="12700" cmpd="sng">
                      <a:noFill/>
                    </a:lnL>
                    <a:lnR w="12700" cmpd="sng">
                      <a:noFill/>
                    </a:lnR>
                    <a:lnT w="12700" cmpd="sng">
                      <a:noFill/>
                    </a:lnT>
                    <a:lnB w="12700" cmpd="sng">
                      <a:noFill/>
                    </a:lnB>
                    <a:lnTlToBr w="12700" cmpd="sng">
                      <a:noFill/>
                      <a:prstDash val="solid"/>
                    </a:lnTlToBr>
                    <a:lnBlToTr w="12700" cmpd="sng">
                      <a:noFill/>
                      <a:prstDash val="solid"/>
                    </a:lnBlToTr>
                    <a:gradFill>
                      <a:gsLst>
                        <a:gs pos="0">
                          <a:srgbClr val="006600"/>
                        </a:gs>
                        <a:gs pos="0">
                          <a:srgbClr val="006600"/>
                        </a:gs>
                        <a:gs pos="50000">
                          <a:srgbClr val="006600"/>
                        </a:gs>
                        <a:gs pos="100000">
                          <a:schemeClr val="tx1"/>
                        </a:gs>
                      </a:gsLst>
                      <a:path path="rect">
                        <a:fillToRect l="50000" t="50000" r="50000" b="50000"/>
                      </a:path>
                    </a:gradFill>
                  </a:tcPr>
                </a:tc>
                <a:extLst>
                  <a:ext uri="{0D108BD9-81ED-4DB2-BD59-A6C34878D82A}">
                    <a16:rowId xmlns:a16="http://schemas.microsoft.com/office/drawing/2014/main" val="10001"/>
                  </a:ext>
                </a:extLst>
              </a:tr>
              <a:tr h="201930">
                <a:tc>
                  <a:txBody>
                    <a:bodyPr/>
                    <a:lstStyle/>
                    <a:p>
                      <a:r>
                        <a:rPr lang="en-US" sz="1200" dirty="0" smtClean="0"/>
                        <a:t>Ceiling of 1000’</a:t>
                      </a:r>
                      <a:endParaRPr lang="en-US" sz="1200" dirty="0"/>
                    </a:p>
                  </a:txBody>
                  <a:tcPr marL="18288" marR="18288" marT="18288" marB="18288" anchor="ctr" anchorCtr="1">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lgn="ctr"/>
                      <a:r>
                        <a:rPr lang="en-US" sz="1200" b="1" dirty="0" smtClean="0">
                          <a:solidFill>
                            <a:schemeClr val="bg1"/>
                          </a:solidFill>
                          <a:effectLst>
                            <a:outerShdw blurRad="38100" dist="38100" dir="2700000" algn="tl">
                              <a:srgbClr val="000000">
                                <a:alpha val="43137"/>
                              </a:srgbClr>
                            </a:outerShdw>
                          </a:effectLst>
                        </a:rPr>
                        <a:t>10</a:t>
                      </a:r>
                      <a:endParaRPr lang="en-US" sz="1200" b="1" dirty="0">
                        <a:solidFill>
                          <a:schemeClr val="bg1"/>
                        </a:solidFill>
                        <a:effectLst>
                          <a:outerShdw blurRad="38100" dist="38100" dir="2700000" algn="tl">
                            <a:srgbClr val="000000">
                              <a:alpha val="43137"/>
                            </a:srgbClr>
                          </a:outerShdw>
                        </a:effectLst>
                      </a:endParaRPr>
                    </a:p>
                  </a:txBody>
                  <a:tcPr marL="18288" marR="18288" marT="18288" marB="18288" anchor="ctr" anchorCtr="1">
                    <a:lnL w="12700" cmpd="sng">
                      <a:noFill/>
                    </a:lnL>
                    <a:lnR w="12700" cmpd="sng">
                      <a:noFill/>
                    </a:lnR>
                    <a:lnT w="12700" cmpd="sng">
                      <a:noFill/>
                    </a:lnT>
                    <a:lnB w="12700" cmpd="sng">
                      <a:noFill/>
                    </a:lnB>
                    <a:lnTlToBr w="12700" cmpd="sng">
                      <a:noFill/>
                      <a:prstDash val="solid"/>
                    </a:lnTlToBr>
                    <a:lnBlToTr w="12700" cmpd="sng">
                      <a:noFill/>
                      <a:prstDash val="solid"/>
                    </a:lnBlToTr>
                    <a:gradFill flip="none" rotWithShape="1">
                      <a:gsLst>
                        <a:gs pos="0">
                          <a:srgbClr val="006600"/>
                        </a:gs>
                        <a:gs pos="0">
                          <a:srgbClr val="006600"/>
                        </a:gs>
                        <a:gs pos="50000">
                          <a:srgbClr val="006600"/>
                        </a:gs>
                        <a:gs pos="100000">
                          <a:schemeClr val="tx1"/>
                        </a:gs>
                      </a:gsLst>
                      <a:path path="rect">
                        <a:fillToRect l="50000" t="50000" r="50000" b="50000"/>
                      </a:path>
                      <a:tileRect/>
                    </a:gradFill>
                  </a:tcPr>
                </a:tc>
                <a:tc>
                  <a:txBody>
                    <a:bodyPr/>
                    <a:lstStyle/>
                    <a:p>
                      <a:pPr algn="ctr"/>
                      <a:r>
                        <a:rPr lang="en-US" sz="1200" b="1" dirty="0" smtClean="0">
                          <a:solidFill>
                            <a:schemeClr val="bg1"/>
                          </a:solidFill>
                          <a:effectLst>
                            <a:outerShdw blurRad="38100" dist="38100" dir="2700000" algn="tl">
                              <a:srgbClr val="000000">
                                <a:alpha val="43137"/>
                              </a:srgbClr>
                            </a:outerShdw>
                          </a:effectLst>
                        </a:rPr>
                        <a:t>11</a:t>
                      </a:r>
                      <a:endParaRPr lang="en-US" sz="1200" b="1" dirty="0">
                        <a:solidFill>
                          <a:schemeClr val="bg1"/>
                        </a:solidFill>
                        <a:effectLst>
                          <a:outerShdw blurRad="38100" dist="38100" dir="2700000" algn="tl">
                            <a:srgbClr val="000000">
                              <a:alpha val="43137"/>
                            </a:srgbClr>
                          </a:outerShdw>
                        </a:effectLst>
                      </a:endParaRPr>
                    </a:p>
                  </a:txBody>
                  <a:tcPr marL="18288" marR="18288" marT="18288" marB="18288" anchor="ctr" anchorCtr="1">
                    <a:lnL w="12700" cmpd="sng">
                      <a:noFill/>
                    </a:lnL>
                    <a:lnR w="12700" cmpd="sng">
                      <a:noFill/>
                    </a:lnR>
                    <a:lnT w="12700" cmpd="sng">
                      <a:noFill/>
                    </a:lnT>
                    <a:lnB w="12700" cmpd="sng">
                      <a:noFill/>
                    </a:lnB>
                    <a:lnTlToBr w="12700" cmpd="sng">
                      <a:noFill/>
                      <a:prstDash val="solid"/>
                    </a:lnTlToBr>
                    <a:lnBlToTr w="12700" cmpd="sng">
                      <a:noFill/>
                      <a:prstDash val="solid"/>
                    </a:lnBlToTr>
                    <a:gradFill flip="none" rotWithShape="1">
                      <a:gsLst>
                        <a:gs pos="0">
                          <a:srgbClr val="006600"/>
                        </a:gs>
                        <a:gs pos="0">
                          <a:srgbClr val="006600"/>
                        </a:gs>
                        <a:gs pos="50000">
                          <a:srgbClr val="006600"/>
                        </a:gs>
                        <a:gs pos="100000">
                          <a:schemeClr val="tx1"/>
                        </a:gs>
                      </a:gsLst>
                      <a:path path="rect">
                        <a:fillToRect l="50000" t="50000" r="50000" b="50000"/>
                      </a:path>
                      <a:tileRect/>
                    </a:gradFill>
                  </a:tcPr>
                </a:tc>
                <a:tc>
                  <a:txBody>
                    <a:bodyPr/>
                    <a:lstStyle/>
                    <a:p>
                      <a:pPr algn="ctr"/>
                      <a:r>
                        <a:rPr lang="en-US" sz="1200" b="1" dirty="0" smtClean="0">
                          <a:solidFill>
                            <a:schemeClr val="bg1"/>
                          </a:solidFill>
                          <a:effectLst>
                            <a:outerShdw blurRad="38100" dist="38100" dir="2700000" algn="tl">
                              <a:srgbClr val="000000">
                                <a:alpha val="43137"/>
                              </a:srgbClr>
                            </a:outerShdw>
                          </a:effectLst>
                        </a:rPr>
                        <a:t>1</a:t>
                      </a:r>
                      <a:endParaRPr lang="en-US" sz="1200" b="1" dirty="0">
                        <a:solidFill>
                          <a:schemeClr val="bg1"/>
                        </a:solidFill>
                        <a:effectLst>
                          <a:outerShdw blurRad="38100" dist="38100" dir="2700000" algn="tl">
                            <a:srgbClr val="000000">
                              <a:alpha val="43137"/>
                            </a:srgbClr>
                          </a:outerShdw>
                        </a:effectLst>
                      </a:endParaRPr>
                    </a:p>
                  </a:txBody>
                  <a:tcPr marL="18288" marR="18288" marT="18288" marB="18288" anchor="ctr" anchorCtr="1">
                    <a:lnL w="12700" cmpd="sng">
                      <a:noFill/>
                    </a:lnL>
                    <a:lnR w="12700" cmpd="sng">
                      <a:noFill/>
                    </a:lnR>
                    <a:lnT w="12700" cmpd="sng">
                      <a:noFill/>
                    </a:lnT>
                    <a:lnB w="12700" cmpd="sng">
                      <a:noFill/>
                    </a:lnB>
                    <a:lnTlToBr w="12700" cmpd="sng">
                      <a:noFill/>
                      <a:prstDash val="solid"/>
                    </a:lnTlToBr>
                    <a:lnBlToTr w="12700" cmpd="sng">
                      <a:noFill/>
                      <a:prstDash val="solid"/>
                    </a:lnBlToTr>
                    <a:gradFill flip="none" rotWithShape="1">
                      <a:gsLst>
                        <a:gs pos="0">
                          <a:srgbClr val="006600"/>
                        </a:gs>
                        <a:gs pos="0">
                          <a:srgbClr val="006600"/>
                        </a:gs>
                        <a:gs pos="50000">
                          <a:srgbClr val="006600"/>
                        </a:gs>
                        <a:gs pos="100000">
                          <a:schemeClr val="tx1"/>
                        </a:gs>
                      </a:gsLst>
                      <a:path path="rect">
                        <a:fillToRect l="50000" t="50000" r="50000" b="50000"/>
                      </a:path>
                      <a:tileRect/>
                    </a:gradFill>
                  </a:tcPr>
                </a:tc>
                <a:tc>
                  <a:txBody>
                    <a:bodyPr/>
                    <a:lstStyle/>
                    <a:p>
                      <a:pPr algn="ctr"/>
                      <a:r>
                        <a:rPr lang="en-US" sz="1200" b="1" dirty="0" smtClean="0">
                          <a:solidFill>
                            <a:schemeClr val="bg1"/>
                          </a:solidFill>
                          <a:effectLst>
                            <a:outerShdw blurRad="38100" dist="38100" dir="2700000" algn="tl">
                              <a:srgbClr val="000000">
                                <a:alpha val="43137"/>
                              </a:srgbClr>
                            </a:outerShdw>
                          </a:effectLst>
                        </a:rPr>
                        <a:t>5</a:t>
                      </a:r>
                      <a:endParaRPr lang="en-US" sz="1200" b="1" dirty="0">
                        <a:solidFill>
                          <a:schemeClr val="bg1"/>
                        </a:solidFill>
                        <a:effectLst>
                          <a:outerShdw blurRad="38100" dist="38100" dir="2700000" algn="tl">
                            <a:srgbClr val="000000">
                              <a:alpha val="43137"/>
                            </a:srgbClr>
                          </a:outerShdw>
                        </a:effectLst>
                      </a:endParaRPr>
                    </a:p>
                  </a:txBody>
                  <a:tcPr marL="18288" marR="18288" marT="18288" marB="18288" anchor="ctr" anchorCtr="1">
                    <a:lnL w="12700" cmpd="sng">
                      <a:noFill/>
                    </a:lnL>
                    <a:lnR w="12700" cmpd="sng">
                      <a:noFill/>
                    </a:lnR>
                    <a:lnT w="12700" cmpd="sng">
                      <a:noFill/>
                    </a:lnT>
                    <a:lnB w="12700" cmpd="sng">
                      <a:noFill/>
                    </a:lnB>
                    <a:lnTlToBr w="12700" cmpd="sng">
                      <a:noFill/>
                      <a:prstDash val="solid"/>
                    </a:lnTlToBr>
                    <a:lnBlToTr w="12700" cmpd="sng">
                      <a:noFill/>
                      <a:prstDash val="solid"/>
                    </a:lnBlToTr>
                    <a:gradFill flip="none" rotWithShape="1">
                      <a:gsLst>
                        <a:gs pos="0">
                          <a:srgbClr val="006600"/>
                        </a:gs>
                        <a:gs pos="0">
                          <a:srgbClr val="006600"/>
                        </a:gs>
                        <a:gs pos="50000">
                          <a:srgbClr val="006600"/>
                        </a:gs>
                        <a:gs pos="100000">
                          <a:schemeClr val="tx1"/>
                        </a:gs>
                      </a:gsLst>
                      <a:path path="rect">
                        <a:fillToRect l="50000" t="50000" r="50000" b="50000"/>
                      </a:path>
                      <a:tileRect/>
                    </a:gradFill>
                  </a:tcPr>
                </a:tc>
                <a:extLst>
                  <a:ext uri="{0D108BD9-81ED-4DB2-BD59-A6C34878D82A}">
                    <a16:rowId xmlns:a16="http://schemas.microsoft.com/office/drawing/2014/main" val="10002"/>
                  </a:ext>
                </a:extLst>
              </a:tr>
              <a:tr h="201930">
                <a:tc>
                  <a:txBody>
                    <a:bodyPr/>
                    <a:lstStyle/>
                    <a:p>
                      <a:r>
                        <a:rPr lang="en-US" sz="1200" dirty="0" smtClean="0"/>
                        <a:t>Ceiling of 500’</a:t>
                      </a:r>
                      <a:endParaRPr lang="en-US" sz="1200" dirty="0"/>
                    </a:p>
                  </a:txBody>
                  <a:tcPr marL="18288" marR="18288" marT="18288" marB="18288" anchor="ctr" anchorCtr="1">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lgn="ctr"/>
                      <a:r>
                        <a:rPr lang="en-US" sz="1200" b="1" dirty="0" smtClean="0">
                          <a:solidFill>
                            <a:schemeClr val="bg1"/>
                          </a:solidFill>
                          <a:effectLst>
                            <a:outerShdw blurRad="38100" dist="38100" dir="2700000" algn="tl">
                              <a:srgbClr val="000000">
                                <a:alpha val="43137"/>
                              </a:srgbClr>
                            </a:outerShdw>
                          </a:effectLst>
                        </a:rPr>
                        <a:t>6</a:t>
                      </a:r>
                      <a:endParaRPr lang="en-US" sz="1200" b="1" dirty="0">
                        <a:solidFill>
                          <a:schemeClr val="bg1"/>
                        </a:solidFill>
                        <a:effectLst>
                          <a:outerShdw blurRad="38100" dist="38100" dir="2700000" algn="tl">
                            <a:srgbClr val="000000">
                              <a:alpha val="43137"/>
                            </a:srgbClr>
                          </a:outerShdw>
                        </a:effectLst>
                      </a:endParaRPr>
                    </a:p>
                  </a:txBody>
                  <a:tcPr marL="18288" marR="18288" marT="18288" marB="18288" anchor="ctr" anchorCtr="1">
                    <a:lnL w="12700" cmpd="sng">
                      <a:noFill/>
                    </a:lnL>
                    <a:lnR w="12700" cmpd="sng">
                      <a:noFill/>
                    </a:lnR>
                    <a:lnT w="12700" cmpd="sng">
                      <a:noFill/>
                    </a:lnT>
                    <a:lnB w="12700" cmpd="sng">
                      <a:noFill/>
                    </a:lnB>
                    <a:lnTlToBr w="12700" cmpd="sng">
                      <a:noFill/>
                      <a:prstDash val="solid"/>
                    </a:lnTlToBr>
                    <a:lnBlToTr w="12700" cmpd="sng">
                      <a:noFill/>
                      <a:prstDash val="solid"/>
                    </a:lnBlToTr>
                    <a:gradFill flip="none" rotWithShape="1">
                      <a:gsLst>
                        <a:gs pos="0">
                          <a:srgbClr val="006600"/>
                        </a:gs>
                        <a:gs pos="0">
                          <a:srgbClr val="006600"/>
                        </a:gs>
                        <a:gs pos="50000">
                          <a:srgbClr val="006600"/>
                        </a:gs>
                        <a:gs pos="100000">
                          <a:schemeClr val="tx1"/>
                        </a:gs>
                      </a:gsLst>
                      <a:path path="rect">
                        <a:fillToRect l="50000" t="50000" r="50000" b="50000"/>
                      </a:path>
                      <a:tileRect/>
                    </a:gradFill>
                  </a:tcPr>
                </a:tc>
                <a:tc>
                  <a:txBody>
                    <a:bodyPr/>
                    <a:lstStyle/>
                    <a:p>
                      <a:pPr algn="ctr"/>
                      <a:r>
                        <a:rPr lang="en-US" sz="1200" b="1" dirty="0" smtClean="0">
                          <a:solidFill>
                            <a:schemeClr val="bg1"/>
                          </a:solidFill>
                          <a:effectLst>
                            <a:outerShdw blurRad="38100" dist="38100" dir="2700000" algn="tl">
                              <a:srgbClr val="000000">
                                <a:alpha val="43137"/>
                              </a:srgbClr>
                            </a:outerShdw>
                          </a:effectLst>
                        </a:rPr>
                        <a:t>6</a:t>
                      </a:r>
                      <a:endParaRPr lang="en-US" sz="1200" b="1" dirty="0">
                        <a:solidFill>
                          <a:schemeClr val="bg1"/>
                        </a:solidFill>
                        <a:effectLst>
                          <a:outerShdw blurRad="38100" dist="38100" dir="2700000" algn="tl">
                            <a:srgbClr val="000000">
                              <a:alpha val="43137"/>
                            </a:srgbClr>
                          </a:outerShdw>
                        </a:effectLst>
                      </a:endParaRPr>
                    </a:p>
                  </a:txBody>
                  <a:tcPr marL="18288" marR="18288" marT="18288" marB="18288" anchor="ctr" anchorCtr="1">
                    <a:lnL w="12700" cmpd="sng">
                      <a:noFill/>
                    </a:lnL>
                    <a:lnR w="12700" cmpd="sng">
                      <a:noFill/>
                    </a:lnR>
                    <a:lnT w="12700" cmpd="sng">
                      <a:noFill/>
                    </a:lnT>
                    <a:lnB w="12700" cmpd="sng">
                      <a:noFill/>
                    </a:lnB>
                    <a:lnTlToBr w="12700" cmpd="sng">
                      <a:noFill/>
                      <a:prstDash val="solid"/>
                    </a:lnTlToBr>
                    <a:lnBlToTr w="12700" cmpd="sng">
                      <a:noFill/>
                      <a:prstDash val="solid"/>
                    </a:lnBlToTr>
                    <a:gradFill flip="none" rotWithShape="1">
                      <a:gsLst>
                        <a:gs pos="0">
                          <a:srgbClr val="006600"/>
                        </a:gs>
                        <a:gs pos="0">
                          <a:srgbClr val="006600"/>
                        </a:gs>
                        <a:gs pos="50000">
                          <a:srgbClr val="006600"/>
                        </a:gs>
                        <a:gs pos="100000">
                          <a:schemeClr val="tx1"/>
                        </a:gs>
                      </a:gsLst>
                      <a:path path="rect">
                        <a:fillToRect l="50000" t="50000" r="50000" b="50000"/>
                      </a:path>
                      <a:tileRect/>
                    </a:gradFill>
                  </a:tcPr>
                </a:tc>
                <a:tc>
                  <a:txBody>
                    <a:bodyPr/>
                    <a:lstStyle/>
                    <a:p>
                      <a:pPr algn="ctr"/>
                      <a:r>
                        <a:rPr lang="en-US" sz="1200" b="1" dirty="0" smtClean="0">
                          <a:solidFill>
                            <a:schemeClr val="bg1"/>
                          </a:solidFill>
                          <a:effectLst>
                            <a:outerShdw blurRad="38100" dist="38100" dir="2700000" algn="tl">
                              <a:srgbClr val="000000">
                                <a:alpha val="43137"/>
                              </a:srgbClr>
                            </a:outerShdw>
                          </a:effectLst>
                        </a:rPr>
                        <a:t>1</a:t>
                      </a:r>
                      <a:endParaRPr lang="en-US" sz="1200" b="1" dirty="0">
                        <a:solidFill>
                          <a:schemeClr val="bg1"/>
                        </a:solidFill>
                        <a:effectLst>
                          <a:outerShdw blurRad="38100" dist="38100" dir="2700000" algn="tl">
                            <a:srgbClr val="000000">
                              <a:alpha val="43137"/>
                            </a:srgbClr>
                          </a:outerShdw>
                        </a:effectLst>
                      </a:endParaRPr>
                    </a:p>
                  </a:txBody>
                  <a:tcPr marL="18288" marR="18288" marT="18288" marB="18288" anchor="ctr" anchorCtr="1">
                    <a:lnL w="12700" cmpd="sng">
                      <a:noFill/>
                    </a:lnL>
                    <a:lnR w="12700" cmpd="sng">
                      <a:noFill/>
                    </a:lnR>
                    <a:lnT w="12700" cmpd="sng">
                      <a:noFill/>
                    </a:lnT>
                    <a:lnB w="12700" cmpd="sng">
                      <a:noFill/>
                    </a:lnB>
                    <a:lnTlToBr w="12700" cmpd="sng">
                      <a:noFill/>
                      <a:prstDash val="solid"/>
                    </a:lnTlToBr>
                    <a:lnBlToTr w="12700" cmpd="sng">
                      <a:noFill/>
                      <a:prstDash val="solid"/>
                    </a:lnBlToTr>
                    <a:gradFill flip="none" rotWithShape="1">
                      <a:gsLst>
                        <a:gs pos="0">
                          <a:srgbClr val="006600"/>
                        </a:gs>
                        <a:gs pos="0">
                          <a:srgbClr val="006600"/>
                        </a:gs>
                        <a:gs pos="50000">
                          <a:srgbClr val="006600"/>
                        </a:gs>
                        <a:gs pos="100000">
                          <a:schemeClr val="tx1"/>
                        </a:gs>
                      </a:gsLst>
                      <a:path path="rect">
                        <a:fillToRect l="50000" t="50000" r="50000" b="50000"/>
                      </a:path>
                      <a:tileRect/>
                    </a:gradFill>
                  </a:tcPr>
                </a:tc>
                <a:tc>
                  <a:txBody>
                    <a:bodyPr/>
                    <a:lstStyle/>
                    <a:p>
                      <a:pPr algn="ctr"/>
                      <a:r>
                        <a:rPr lang="en-US" sz="1200" b="1" dirty="0" smtClean="0">
                          <a:solidFill>
                            <a:schemeClr val="bg1"/>
                          </a:solidFill>
                          <a:effectLst>
                            <a:outerShdw blurRad="38100" dist="38100" dir="2700000" algn="tl">
                              <a:srgbClr val="000000">
                                <a:alpha val="43137"/>
                              </a:srgbClr>
                            </a:outerShdw>
                          </a:effectLst>
                        </a:rPr>
                        <a:t>2</a:t>
                      </a:r>
                      <a:endParaRPr lang="en-US" sz="1200" b="1" dirty="0">
                        <a:solidFill>
                          <a:schemeClr val="bg1"/>
                        </a:solidFill>
                        <a:effectLst>
                          <a:outerShdw blurRad="38100" dist="38100" dir="2700000" algn="tl">
                            <a:srgbClr val="000000">
                              <a:alpha val="43137"/>
                            </a:srgbClr>
                          </a:outerShdw>
                        </a:effectLst>
                      </a:endParaRPr>
                    </a:p>
                  </a:txBody>
                  <a:tcPr marL="18288" marR="18288" marT="18288" marB="18288" anchor="ctr" anchorCtr="1">
                    <a:lnL w="12700" cmpd="sng">
                      <a:noFill/>
                    </a:lnL>
                    <a:lnR w="12700" cmpd="sng">
                      <a:noFill/>
                    </a:lnR>
                    <a:lnT w="12700" cmpd="sng">
                      <a:noFill/>
                    </a:lnT>
                    <a:lnB w="12700" cmpd="sng">
                      <a:noFill/>
                    </a:lnB>
                    <a:lnTlToBr w="12700" cmpd="sng">
                      <a:noFill/>
                      <a:prstDash val="solid"/>
                    </a:lnTlToBr>
                    <a:lnBlToTr w="12700" cmpd="sng">
                      <a:noFill/>
                      <a:prstDash val="solid"/>
                    </a:lnBlToTr>
                    <a:gradFill flip="none" rotWithShape="1">
                      <a:gsLst>
                        <a:gs pos="0">
                          <a:srgbClr val="006600"/>
                        </a:gs>
                        <a:gs pos="0">
                          <a:srgbClr val="006600"/>
                        </a:gs>
                        <a:gs pos="50000">
                          <a:srgbClr val="006600"/>
                        </a:gs>
                        <a:gs pos="100000">
                          <a:schemeClr val="tx1"/>
                        </a:gs>
                      </a:gsLst>
                      <a:path path="rect">
                        <a:fillToRect l="50000" t="50000" r="50000" b="50000"/>
                      </a:path>
                      <a:tileRect/>
                    </a:gradFill>
                  </a:tcPr>
                </a:tc>
                <a:extLst>
                  <a:ext uri="{0D108BD9-81ED-4DB2-BD59-A6C34878D82A}">
                    <a16:rowId xmlns:a16="http://schemas.microsoft.com/office/drawing/2014/main" val="10003"/>
                  </a:ext>
                </a:extLst>
              </a:tr>
              <a:tr h="201930">
                <a:tc>
                  <a:txBody>
                    <a:bodyPr/>
                    <a:lstStyle/>
                    <a:p>
                      <a:r>
                        <a:rPr lang="en-US" sz="1200" dirty="0" smtClean="0"/>
                        <a:t>Vis &lt; 3 Miles</a:t>
                      </a:r>
                      <a:endParaRPr lang="en-US" sz="1200" dirty="0"/>
                    </a:p>
                  </a:txBody>
                  <a:tcPr marL="18288" marR="18288" marT="18288" marB="18288" anchor="ctr" anchorCtr="1">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lgn="ctr"/>
                      <a:r>
                        <a:rPr lang="en-US" sz="1200" b="1" dirty="0" smtClean="0">
                          <a:solidFill>
                            <a:schemeClr val="bg1"/>
                          </a:solidFill>
                          <a:effectLst>
                            <a:outerShdw blurRad="38100" dist="38100" dir="2700000" algn="tl">
                              <a:srgbClr val="000000">
                                <a:alpha val="43137"/>
                              </a:srgbClr>
                            </a:outerShdw>
                          </a:effectLst>
                        </a:rPr>
                        <a:t>25</a:t>
                      </a:r>
                      <a:endParaRPr lang="en-US" sz="1200" b="1" dirty="0">
                        <a:solidFill>
                          <a:schemeClr val="bg1"/>
                        </a:solidFill>
                        <a:effectLst>
                          <a:outerShdw blurRad="38100" dist="38100" dir="2700000" algn="tl">
                            <a:srgbClr val="000000">
                              <a:alpha val="43137"/>
                            </a:srgbClr>
                          </a:outerShdw>
                        </a:effectLst>
                      </a:endParaRPr>
                    </a:p>
                  </a:txBody>
                  <a:tcPr marL="18288" marR="18288" marT="18288" marB="18288" anchor="ctr" anchorCtr="1">
                    <a:lnL w="12700" cmpd="sng">
                      <a:noFill/>
                    </a:lnL>
                    <a:lnR w="12700" cmpd="sng">
                      <a:noFill/>
                    </a:lnR>
                    <a:lnT w="12700" cmpd="sng">
                      <a:noFill/>
                    </a:lnT>
                    <a:lnB w="12700" cmpd="sng">
                      <a:noFill/>
                    </a:lnB>
                    <a:lnTlToBr w="12700" cmpd="sng">
                      <a:noFill/>
                      <a:prstDash val="solid"/>
                    </a:lnTlToBr>
                    <a:lnBlToTr w="12700" cmpd="sng">
                      <a:noFill/>
                      <a:prstDash val="solid"/>
                    </a:lnBlToTr>
                    <a:gradFill>
                      <a:gsLst>
                        <a:gs pos="0">
                          <a:srgbClr val="006600"/>
                        </a:gs>
                        <a:gs pos="0">
                          <a:srgbClr val="006600"/>
                        </a:gs>
                        <a:gs pos="50000">
                          <a:srgbClr val="006600"/>
                        </a:gs>
                        <a:gs pos="100000">
                          <a:schemeClr val="tx1"/>
                        </a:gs>
                      </a:gsLst>
                      <a:path path="rect">
                        <a:fillToRect l="50000" t="50000" r="50000" b="50000"/>
                      </a:path>
                    </a:gradFill>
                  </a:tcPr>
                </a:tc>
                <a:tc>
                  <a:txBody>
                    <a:bodyPr/>
                    <a:lstStyle/>
                    <a:p>
                      <a:pPr algn="ctr"/>
                      <a:r>
                        <a:rPr lang="en-US" sz="1200" b="1" dirty="0" smtClean="0">
                          <a:solidFill>
                            <a:schemeClr val="bg1"/>
                          </a:solidFill>
                          <a:effectLst>
                            <a:outerShdw blurRad="38100" dist="38100" dir="2700000" algn="tl">
                              <a:srgbClr val="000000">
                                <a:alpha val="43137"/>
                              </a:srgbClr>
                            </a:outerShdw>
                          </a:effectLst>
                        </a:rPr>
                        <a:t>23</a:t>
                      </a:r>
                      <a:endParaRPr lang="en-US" sz="1200" b="1" dirty="0">
                        <a:solidFill>
                          <a:schemeClr val="bg1"/>
                        </a:solidFill>
                        <a:effectLst>
                          <a:outerShdw blurRad="38100" dist="38100" dir="2700000" algn="tl">
                            <a:srgbClr val="000000">
                              <a:alpha val="43137"/>
                            </a:srgbClr>
                          </a:outerShdw>
                        </a:effectLst>
                      </a:endParaRPr>
                    </a:p>
                  </a:txBody>
                  <a:tcPr marL="18288" marR="18288" marT="18288" marB="18288" anchor="ctr" anchorCtr="1">
                    <a:lnL w="12700" cmpd="sng">
                      <a:noFill/>
                    </a:lnL>
                    <a:lnR w="12700" cmpd="sng">
                      <a:noFill/>
                    </a:lnR>
                    <a:lnT w="12700" cmpd="sng">
                      <a:noFill/>
                    </a:lnT>
                    <a:lnB w="12700" cmpd="sng">
                      <a:noFill/>
                    </a:lnB>
                    <a:lnTlToBr w="12700" cmpd="sng">
                      <a:noFill/>
                      <a:prstDash val="solid"/>
                    </a:lnTlToBr>
                    <a:lnBlToTr w="12700" cmpd="sng">
                      <a:noFill/>
                      <a:prstDash val="solid"/>
                    </a:lnBlToTr>
                    <a:gradFill flip="none" rotWithShape="1">
                      <a:gsLst>
                        <a:gs pos="0">
                          <a:srgbClr val="027816"/>
                        </a:gs>
                        <a:gs pos="28000">
                          <a:srgbClr val="027816"/>
                        </a:gs>
                        <a:gs pos="50000">
                          <a:srgbClr val="027816"/>
                        </a:gs>
                        <a:gs pos="97000">
                          <a:schemeClr val="tx1"/>
                        </a:gs>
                      </a:gsLst>
                      <a:path path="rect">
                        <a:fillToRect l="50000" t="50000" r="50000" b="50000"/>
                      </a:path>
                      <a:tileRect/>
                    </a:gradFill>
                  </a:tcPr>
                </a:tc>
                <a:tc>
                  <a:txBody>
                    <a:bodyPr/>
                    <a:lstStyle/>
                    <a:p>
                      <a:pPr algn="ctr"/>
                      <a:r>
                        <a:rPr lang="en-US" sz="1200" b="1" dirty="0" smtClean="0">
                          <a:solidFill>
                            <a:schemeClr val="bg1"/>
                          </a:solidFill>
                          <a:effectLst>
                            <a:outerShdw blurRad="38100" dist="38100" dir="2700000" algn="tl">
                              <a:srgbClr val="000000">
                                <a:alpha val="43137"/>
                              </a:srgbClr>
                            </a:outerShdw>
                          </a:effectLst>
                        </a:rPr>
                        <a:t>4</a:t>
                      </a:r>
                      <a:endParaRPr lang="en-US" sz="1200" b="1" dirty="0">
                        <a:solidFill>
                          <a:schemeClr val="bg1"/>
                        </a:solidFill>
                        <a:effectLst>
                          <a:outerShdw blurRad="38100" dist="38100" dir="2700000" algn="tl">
                            <a:srgbClr val="000000">
                              <a:alpha val="43137"/>
                            </a:srgbClr>
                          </a:outerShdw>
                        </a:effectLst>
                      </a:endParaRPr>
                    </a:p>
                  </a:txBody>
                  <a:tcPr marL="18288" marR="18288" marT="18288" marB="18288" anchor="ctr" anchorCtr="1">
                    <a:lnL w="12700" cmpd="sng">
                      <a:noFill/>
                    </a:lnL>
                    <a:lnR w="12700" cmpd="sng">
                      <a:noFill/>
                    </a:lnR>
                    <a:lnT w="12700" cmpd="sng">
                      <a:noFill/>
                    </a:lnT>
                    <a:lnB w="12700" cmpd="sng">
                      <a:noFill/>
                    </a:lnB>
                    <a:lnTlToBr w="12700" cmpd="sng">
                      <a:noFill/>
                      <a:prstDash val="solid"/>
                    </a:lnTlToBr>
                    <a:lnBlToTr w="12700" cmpd="sng">
                      <a:noFill/>
                      <a:prstDash val="solid"/>
                    </a:lnBlToTr>
                    <a:gradFill>
                      <a:gsLst>
                        <a:gs pos="0">
                          <a:srgbClr val="006600"/>
                        </a:gs>
                        <a:gs pos="0">
                          <a:srgbClr val="006600"/>
                        </a:gs>
                        <a:gs pos="50000">
                          <a:srgbClr val="006600"/>
                        </a:gs>
                        <a:gs pos="100000">
                          <a:schemeClr val="tx1"/>
                        </a:gs>
                      </a:gsLst>
                      <a:path path="rect">
                        <a:fillToRect l="50000" t="50000" r="50000" b="50000"/>
                      </a:path>
                    </a:gradFill>
                  </a:tcPr>
                </a:tc>
                <a:tc>
                  <a:txBody>
                    <a:bodyPr/>
                    <a:lstStyle/>
                    <a:p>
                      <a:pPr algn="ctr"/>
                      <a:r>
                        <a:rPr lang="en-US" sz="1200" b="1" dirty="0" smtClean="0">
                          <a:solidFill>
                            <a:schemeClr val="bg1"/>
                          </a:solidFill>
                          <a:effectLst>
                            <a:outerShdw blurRad="38100" dist="38100" dir="2700000" algn="tl">
                              <a:srgbClr val="000000">
                                <a:alpha val="43137"/>
                              </a:srgbClr>
                            </a:outerShdw>
                          </a:effectLst>
                        </a:rPr>
                        <a:t>9</a:t>
                      </a:r>
                      <a:endParaRPr lang="en-US" sz="1200" b="1" dirty="0">
                        <a:solidFill>
                          <a:schemeClr val="bg1"/>
                        </a:solidFill>
                        <a:effectLst>
                          <a:outerShdw blurRad="38100" dist="38100" dir="2700000" algn="tl">
                            <a:srgbClr val="000000">
                              <a:alpha val="43137"/>
                            </a:srgbClr>
                          </a:outerShdw>
                        </a:effectLst>
                      </a:endParaRPr>
                    </a:p>
                  </a:txBody>
                  <a:tcPr marL="18288" marR="18288" marT="18288" marB="18288" anchor="ctr" anchorCtr="1">
                    <a:lnL w="12700" cmpd="sng">
                      <a:noFill/>
                    </a:lnL>
                    <a:lnR w="12700" cmpd="sng">
                      <a:noFill/>
                    </a:lnR>
                    <a:lnT w="12700" cmpd="sng">
                      <a:noFill/>
                    </a:lnT>
                    <a:lnB w="12700" cmpd="sng">
                      <a:noFill/>
                    </a:lnB>
                    <a:lnTlToBr w="12700" cmpd="sng">
                      <a:noFill/>
                      <a:prstDash val="solid"/>
                    </a:lnTlToBr>
                    <a:lnBlToTr w="12700" cmpd="sng">
                      <a:noFill/>
                      <a:prstDash val="solid"/>
                    </a:lnBlToTr>
                    <a:gradFill>
                      <a:gsLst>
                        <a:gs pos="0">
                          <a:srgbClr val="006600"/>
                        </a:gs>
                        <a:gs pos="0">
                          <a:srgbClr val="006600"/>
                        </a:gs>
                        <a:gs pos="50000">
                          <a:srgbClr val="006600"/>
                        </a:gs>
                        <a:gs pos="100000">
                          <a:schemeClr val="tx1"/>
                        </a:gs>
                      </a:gsLst>
                      <a:path path="rect">
                        <a:fillToRect l="50000" t="50000" r="50000" b="50000"/>
                      </a:path>
                    </a:gradFill>
                  </a:tcPr>
                </a:tc>
                <a:extLst>
                  <a:ext uri="{0D108BD9-81ED-4DB2-BD59-A6C34878D82A}">
                    <a16:rowId xmlns:a16="http://schemas.microsoft.com/office/drawing/2014/main" val="10004"/>
                  </a:ext>
                </a:extLst>
              </a:tr>
              <a:tr h="201930">
                <a:tc>
                  <a:txBody>
                    <a:bodyPr/>
                    <a:lstStyle/>
                    <a:p>
                      <a:r>
                        <a:rPr lang="en-US" sz="1200" dirty="0" smtClean="0"/>
                        <a:t>Vis &lt; 1 Mile</a:t>
                      </a:r>
                      <a:endParaRPr lang="en-US" sz="1200" dirty="0"/>
                    </a:p>
                  </a:txBody>
                  <a:tcPr marL="18288" marR="18288" marT="18288" marB="18288" anchor="ctr" anchorCtr="1">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lgn="ctr"/>
                      <a:r>
                        <a:rPr lang="en-US" sz="1200" b="1" dirty="0" smtClean="0">
                          <a:solidFill>
                            <a:schemeClr val="bg1"/>
                          </a:solidFill>
                          <a:effectLst>
                            <a:outerShdw blurRad="38100" dist="38100" dir="2700000" algn="tl">
                              <a:srgbClr val="000000">
                                <a:alpha val="43137"/>
                              </a:srgbClr>
                            </a:outerShdw>
                          </a:effectLst>
                        </a:rPr>
                        <a:t>1</a:t>
                      </a:r>
                      <a:endParaRPr lang="en-US" sz="1200" b="1" dirty="0">
                        <a:solidFill>
                          <a:schemeClr val="bg1"/>
                        </a:solidFill>
                        <a:effectLst>
                          <a:outerShdw blurRad="38100" dist="38100" dir="2700000" algn="tl">
                            <a:srgbClr val="000000">
                              <a:alpha val="43137"/>
                            </a:srgbClr>
                          </a:outerShdw>
                        </a:effectLst>
                      </a:endParaRPr>
                    </a:p>
                  </a:txBody>
                  <a:tcPr marL="18288" marR="18288" marT="18288" marB="18288" anchor="ctr" anchorCtr="1">
                    <a:lnL w="12700" cmpd="sng">
                      <a:noFill/>
                    </a:lnL>
                    <a:lnR w="12700" cmpd="sng">
                      <a:noFill/>
                    </a:lnR>
                    <a:lnT w="12700" cmpd="sng">
                      <a:noFill/>
                    </a:lnT>
                    <a:lnB w="12700" cmpd="sng">
                      <a:noFill/>
                    </a:lnB>
                    <a:lnTlToBr w="12700" cmpd="sng">
                      <a:noFill/>
                      <a:prstDash val="solid"/>
                    </a:lnTlToBr>
                    <a:lnBlToTr w="12700" cmpd="sng">
                      <a:noFill/>
                      <a:prstDash val="solid"/>
                    </a:lnBlToTr>
                    <a:gradFill>
                      <a:gsLst>
                        <a:gs pos="0">
                          <a:srgbClr val="006600"/>
                        </a:gs>
                        <a:gs pos="0">
                          <a:srgbClr val="006600"/>
                        </a:gs>
                        <a:gs pos="50000">
                          <a:srgbClr val="006600"/>
                        </a:gs>
                        <a:gs pos="100000">
                          <a:schemeClr val="tx1"/>
                        </a:gs>
                      </a:gsLst>
                      <a:path path="rect">
                        <a:fillToRect l="50000" t="50000" r="50000" b="50000"/>
                      </a:path>
                    </a:gradFill>
                  </a:tcPr>
                </a:tc>
                <a:tc>
                  <a:txBody>
                    <a:bodyPr/>
                    <a:lstStyle/>
                    <a:p>
                      <a:pPr algn="ctr"/>
                      <a:r>
                        <a:rPr lang="en-US" sz="1200" b="1" dirty="0" smtClean="0">
                          <a:solidFill>
                            <a:schemeClr val="bg1"/>
                          </a:solidFill>
                          <a:effectLst>
                            <a:outerShdw blurRad="38100" dist="38100" dir="2700000" algn="tl">
                              <a:srgbClr val="000000">
                                <a:alpha val="43137"/>
                              </a:srgbClr>
                            </a:outerShdw>
                          </a:effectLst>
                        </a:rPr>
                        <a:t>2</a:t>
                      </a:r>
                      <a:endParaRPr lang="en-US" sz="1200" b="1" dirty="0">
                        <a:solidFill>
                          <a:schemeClr val="bg1"/>
                        </a:solidFill>
                        <a:effectLst>
                          <a:outerShdw blurRad="38100" dist="38100" dir="2700000" algn="tl">
                            <a:srgbClr val="000000">
                              <a:alpha val="43137"/>
                            </a:srgbClr>
                          </a:outerShdw>
                        </a:effectLst>
                      </a:endParaRPr>
                    </a:p>
                  </a:txBody>
                  <a:tcPr marL="18288" marR="18288" marT="18288" marB="18288" anchor="ctr" anchorCtr="1">
                    <a:lnL w="12700" cmpd="sng">
                      <a:noFill/>
                    </a:lnL>
                    <a:lnR w="12700" cmpd="sng">
                      <a:noFill/>
                    </a:lnR>
                    <a:lnT w="12700" cmpd="sng">
                      <a:noFill/>
                    </a:lnT>
                    <a:lnB w="12700" cmpd="sng">
                      <a:noFill/>
                    </a:lnB>
                    <a:lnTlToBr w="12700" cmpd="sng">
                      <a:noFill/>
                      <a:prstDash val="solid"/>
                    </a:lnTlToBr>
                    <a:lnBlToTr w="12700" cmpd="sng">
                      <a:noFill/>
                      <a:prstDash val="solid"/>
                    </a:lnBlToTr>
                    <a:gradFill>
                      <a:gsLst>
                        <a:gs pos="0">
                          <a:srgbClr val="006600"/>
                        </a:gs>
                        <a:gs pos="0">
                          <a:srgbClr val="006600"/>
                        </a:gs>
                        <a:gs pos="50000">
                          <a:srgbClr val="006600"/>
                        </a:gs>
                        <a:gs pos="100000">
                          <a:schemeClr val="tx1"/>
                        </a:gs>
                      </a:gsLst>
                      <a:path path="rect">
                        <a:fillToRect l="50000" t="50000" r="50000" b="50000"/>
                      </a:path>
                    </a:gradFill>
                  </a:tcPr>
                </a:tc>
                <a:tc>
                  <a:txBody>
                    <a:bodyPr/>
                    <a:lstStyle/>
                    <a:p>
                      <a:pPr algn="ctr"/>
                      <a:r>
                        <a:rPr lang="en-US" sz="1200" b="1" dirty="0" smtClean="0">
                          <a:solidFill>
                            <a:schemeClr val="bg1"/>
                          </a:solidFill>
                          <a:effectLst>
                            <a:outerShdw blurRad="38100" dist="38100" dir="2700000" algn="tl">
                              <a:srgbClr val="000000">
                                <a:alpha val="43137"/>
                              </a:srgbClr>
                            </a:outerShdw>
                          </a:effectLst>
                        </a:rPr>
                        <a:t>1</a:t>
                      </a:r>
                      <a:endParaRPr lang="en-US" sz="1200" b="1" dirty="0">
                        <a:solidFill>
                          <a:schemeClr val="bg1"/>
                        </a:solidFill>
                        <a:effectLst>
                          <a:outerShdw blurRad="38100" dist="38100" dir="2700000" algn="tl">
                            <a:srgbClr val="000000">
                              <a:alpha val="43137"/>
                            </a:srgbClr>
                          </a:outerShdw>
                        </a:effectLst>
                      </a:endParaRPr>
                    </a:p>
                  </a:txBody>
                  <a:tcPr marL="18288" marR="18288" marT="18288" marB="18288" anchor="ctr" anchorCtr="1">
                    <a:lnL w="12700" cmpd="sng">
                      <a:noFill/>
                    </a:lnL>
                    <a:lnR w="12700" cmpd="sng">
                      <a:noFill/>
                    </a:lnR>
                    <a:lnT w="12700" cmpd="sng">
                      <a:noFill/>
                    </a:lnT>
                    <a:lnB w="12700" cmpd="sng">
                      <a:noFill/>
                    </a:lnB>
                    <a:lnTlToBr w="12700" cmpd="sng">
                      <a:noFill/>
                      <a:prstDash val="solid"/>
                    </a:lnTlToBr>
                    <a:lnBlToTr w="12700" cmpd="sng">
                      <a:noFill/>
                      <a:prstDash val="solid"/>
                    </a:lnBlToTr>
                    <a:gradFill>
                      <a:gsLst>
                        <a:gs pos="0">
                          <a:srgbClr val="006600"/>
                        </a:gs>
                        <a:gs pos="0">
                          <a:srgbClr val="006600"/>
                        </a:gs>
                        <a:gs pos="50000">
                          <a:srgbClr val="006600"/>
                        </a:gs>
                        <a:gs pos="100000">
                          <a:schemeClr val="tx1"/>
                        </a:gs>
                      </a:gsLst>
                      <a:path path="rect">
                        <a:fillToRect l="50000" t="50000" r="50000" b="50000"/>
                      </a:path>
                    </a:gradFill>
                  </a:tcPr>
                </a:tc>
                <a:tc>
                  <a:txBody>
                    <a:bodyPr/>
                    <a:lstStyle/>
                    <a:p>
                      <a:pPr algn="ctr"/>
                      <a:r>
                        <a:rPr lang="en-US" sz="1200" b="1" dirty="0" smtClean="0">
                          <a:solidFill>
                            <a:schemeClr val="bg1"/>
                          </a:solidFill>
                          <a:effectLst>
                            <a:outerShdw blurRad="38100" dist="38100" dir="2700000" algn="tl">
                              <a:srgbClr val="000000">
                                <a:alpha val="43137"/>
                              </a:srgbClr>
                            </a:outerShdw>
                          </a:effectLst>
                        </a:rPr>
                        <a:t>1</a:t>
                      </a:r>
                      <a:endParaRPr lang="en-US" sz="1200" b="1" dirty="0">
                        <a:solidFill>
                          <a:schemeClr val="bg1"/>
                        </a:solidFill>
                        <a:effectLst>
                          <a:outerShdw blurRad="38100" dist="38100" dir="2700000" algn="tl">
                            <a:srgbClr val="000000">
                              <a:alpha val="43137"/>
                            </a:srgbClr>
                          </a:outerShdw>
                        </a:effectLst>
                      </a:endParaRPr>
                    </a:p>
                  </a:txBody>
                  <a:tcPr marL="18288" marR="18288" marT="18288" marB="18288" anchor="ctr" anchorCtr="1">
                    <a:lnL w="12700" cmpd="sng">
                      <a:noFill/>
                    </a:lnL>
                    <a:lnR w="12700" cmpd="sng">
                      <a:noFill/>
                    </a:lnR>
                    <a:lnT w="12700" cmpd="sng">
                      <a:noFill/>
                    </a:lnT>
                    <a:lnB w="12700" cmpd="sng">
                      <a:noFill/>
                    </a:lnB>
                    <a:lnTlToBr w="12700" cmpd="sng">
                      <a:noFill/>
                      <a:prstDash val="solid"/>
                    </a:lnTlToBr>
                    <a:lnBlToTr w="12700" cmpd="sng">
                      <a:noFill/>
                      <a:prstDash val="solid"/>
                    </a:lnBlToTr>
                    <a:gradFill>
                      <a:gsLst>
                        <a:gs pos="0">
                          <a:srgbClr val="006600"/>
                        </a:gs>
                        <a:gs pos="0">
                          <a:srgbClr val="006600"/>
                        </a:gs>
                        <a:gs pos="50000">
                          <a:srgbClr val="006600"/>
                        </a:gs>
                        <a:gs pos="100000">
                          <a:schemeClr val="tx1"/>
                        </a:gs>
                      </a:gsLst>
                      <a:path path="rect">
                        <a:fillToRect l="50000" t="50000" r="50000" b="50000"/>
                      </a:path>
                    </a:gradFill>
                  </a:tcPr>
                </a:tc>
                <a:extLst>
                  <a:ext uri="{0D108BD9-81ED-4DB2-BD59-A6C34878D82A}">
                    <a16:rowId xmlns:a16="http://schemas.microsoft.com/office/drawing/2014/main" val="10005"/>
                  </a:ext>
                </a:extLst>
              </a:tr>
              <a:tr h="201930">
                <a:tc>
                  <a:txBody>
                    <a:bodyPr/>
                    <a:lstStyle/>
                    <a:p>
                      <a:r>
                        <a:rPr lang="en-US" sz="1200" dirty="0" smtClean="0"/>
                        <a:t>Humidity</a:t>
                      </a:r>
                      <a:endParaRPr lang="en-US" sz="1200" dirty="0"/>
                    </a:p>
                  </a:txBody>
                  <a:tcPr marL="18288" marR="18288" marT="18288" marB="18288" anchor="ctr" anchorCtr="1">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lgn="ctr"/>
                      <a:r>
                        <a:rPr lang="en-US" sz="1200" dirty="0" smtClean="0"/>
                        <a:t>54</a:t>
                      </a:r>
                      <a:endParaRPr lang="en-US" sz="1200" dirty="0"/>
                    </a:p>
                  </a:txBody>
                  <a:tcPr marL="18288" marR="18288" marT="18288" marB="18288" anchor="ctr" anchorCtr="1">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lgn="ctr"/>
                      <a:r>
                        <a:rPr lang="en-US" sz="1200" dirty="0" smtClean="0"/>
                        <a:t>61</a:t>
                      </a:r>
                      <a:endParaRPr lang="en-US" sz="1200" dirty="0"/>
                    </a:p>
                  </a:txBody>
                  <a:tcPr marL="18288" marR="18288" marT="18288" marB="18288" anchor="ctr" anchorCtr="1">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lgn="ctr"/>
                      <a:r>
                        <a:rPr lang="en-US" sz="1200" dirty="0" smtClean="0"/>
                        <a:t>75</a:t>
                      </a:r>
                      <a:endParaRPr lang="en-US" sz="1200" dirty="0"/>
                    </a:p>
                  </a:txBody>
                  <a:tcPr marL="18288" marR="18288" marT="18288" marB="18288" anchor="ctr" anchorCtr="1">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lgn="ctr"/>
                      <a:r>
                        <a:rPr lang="en-US" sz="1200" dirty="0" smtClean="0"/>
                        <a:t>70</a:t>
                      </a:r>
                      <a:endParaRPr lang="en-US" sz="1200" dirty="0"/>
                    </a:p>
                  </a:txBody>
                  <a:tcPr marL="18288" marR="18288" marT="18288" marB="18288" anchor="ctr" anchorCtr="1">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6"/>
                  </a:ext>
                </a:extLst>
              </a:tr>
              <a:tr h="368808">
                <a:tc>
                  <a:txBody>
                    <a:bodyPr/>
                    <a:lstStyle/>
                    <a:p>
                      <a:r>
                        <a:rPr lang="en-US" sz="1200" dirty="0" smtClean="0"/>
                        <a:t>Sky Condition</a:t>
                      </a:r>
                      <a:endParaRPr lang="en-US" sz="1200" dirty="0"/>
                    </a:p>
                  </a:txBody>
                  <a:tcPr marL="18288" marR="18288" marT="18288" marB="18288" anchor="ctr" anchorCtr="1">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lgn="ctr"/>
                      <a:endParaRPr lang="en-US" sz="1200" dirty="0"/>
                    </a:p>
                  </a:txBody>
                  <a:tcPr marL="18288" marR="18288" marT="18288" marB="18288" anchor="ctr" anchorCtr="1">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lgn="ctr"/>
                      <a:endParaRPr lang="en-US" sz="1200" dirty="0"/>
                    </a:p>
                  </a:txBody>
                  <a:tcPr marL="18288" marR="18288" marT="18288" marB="18288" anchor="ctr" anchorCtr="1">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lgn="ctr"/>
                      <a:endParaRPr lang="en-US" sz="1200" dirty="0"/>
                    </a:p>
                  </a:txBody>
                  <a:tcPr marL="18288" marR="18288" marT="18288" marB="18288" anchor="ctr" anchorCtr="1">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lgn="ctr"/>
                      <a:endParaRPr lang="en-US" sz="1200" dirty="0"/>
                    </a:p>
                  </a:txBody>
                  <a:tcPr marL="18288" marR="18288" marT="18288" marB="18288" anchor="ctr" anchorCtr="1">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7"/>
                  </a:ext>
                </a:extLst>
              </a:tr>
              <a:tr h="201930">
                <a:tc>
                  <a:txBody>
                    <a:bodyPr/>
                    <a:lstStyle/>
                    <a:p>
                      <a:r>
                        <a:rPr lang="en-US" sz="1200" b="1" dirty="0" smtClean="0"/>
                        <a:t>Time</a:t>
                      </a:r>
                      <a:endParaRPr lang="en-US" sz="1200" b="1" dirty="0"/>
                    </a:p>
                  </a:txBody>
                  <a:tcPr marL="18288" marR="18288" marT="18288" marB="18288" anchor="ctr" anchorCtr="1">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lgn="ctr"/>
                      <a:r>
                        <a:rPr lang="en-US" sz="1200" b="1" dirty="0" smtClean="0"/>
                        <a:t>0000</a:t>
                      </a:r>
                      <a:endParaRPr lang="en-US" sz="1200" b="1" dirty="0"/>
                    </a:p>
                  </a:txBody>
                  <a:tcPr marL="18288" marR="18288" marT="18288" marB="18288" anchor="ctr" anchorCtr="1">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lgn="ctr"/>
                      <a:r>
                        <a:rPr lang="en-US" sz="1200" b="1" dirty="0" smtClean="0"/>
                        <a:t>0600</a:t>
                      </a:r>
                      <a:endParaRPr lang="en-US" sz="1200" b="1" dirty="0"/>
                    </a:p>
                  </a:txBody>
                  <a:tcPr marL="18288" marR="18288" marT="18288" marB="18288" anchor="ctr" anchorCtr="1">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lgn="ctr"/>
                      <a:r>
                        <a:rPr lang="en-US" sz="1200" b="1" dirty="0" smtClean="0"/>
                        <a:t>1200</a:t>
                      </a:r>
                      <a:endParaRPr lang="en-US" sz="1200" b="1" dirty="0"/>
                    </a:p>
                  </a:txBody>
                  <a:tcPr marL="18288" marR="18288" marT="18288" marB="18288" anchor="ctr" anchorCtr="1">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lgn="ctr"/>
                      <a:r>
                        <a:rPr lang="en-US" sz="1200" b="1" dirty="0" smtClean="0"/>
                        <a:t>1800</a:t>
                      </a:r>
                      <a:endParaRPr lang="en-US" sz="1200" b="1" dirty="0"/>
                    </a:p>
                  </a:txBody>
                  <a:tcPr marL="18288" marR="18288" marT="18288" marB="18288" anchor="ctr" anchorCtr="1">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8"/>
                  </a:ext>
                </a:extLst>
              </a:tr>
            </a:tbl>
          </a:graphicData>
        </a:graphic>
      </p:graphicFrame>
      <p:pic>
        <p:nvPicPr>
          <p:cNvPr id="3235" name="Picture 131" descr="29"/>
          <p:cNvPicPr>
            <a:picLocks noChangeAspect="1" noChangeArrowheads="1"/>
          </p:cNvPicPr>
          <p:nvPr/>
        </p:nvPicPr>
        <p:blipFill>
          <a:blip r:embed="rId7" cstate="print"/>
          <a:srcRect/>
          <a:stretch>
            <a:fillRect/>
          </a:stretch>
        </p:blipFill>
        <p:spPr bwMode="auto">
          <a:xfrm>
            <a:off x="3003550" y="5029200"/>
            <a:ext cx="457200" cy="457200"/>
          </a:xfrm>
          <a:prstGeom prst="rect">
            <a:avLst/>
          </a:prstGeom>
          <a:noFill/>
          <a:ln w="9525">
            <a:noFill/>
            <a:miter lim="800000"/>
            <a:headEnd/>
            <a:tailEnd/>
          </a:ln>
        </p:spPr>
      </p:pic>
      <p:pic>
        <p:nvPicPr>
          <p:cNvPr id="3236" name="Picture 136" descr="34"/>
          <p:cNvPicPr>
            <a:picLocks noChangeAspect="1" noChangeArrowheads="1"/>
          </p:cNvPicPr>
          <p:nvPr/>
        </p:nvPicPr>
        <p:blipFill>
          <a:blip r:embed="rId8" cstate="print"/>
          <a:srcRect/>
          <a:stretch>
            <a:fillRect/>
          </a:stretch>
        </p:blipFill>
        <p:spPr bwMode="auto">
          <a:xfrm>
            <a:off x="4602163" y="5029200"/>
            <a:ext cx="457200" cy="457200"/>
          </a:xfrm>
          <a:prstGeom prst="rect">
            <a:avLst/>
          </a:prstGeom>
          <a:noFill/>
          <a:ln w="9525">
            <a:noFill/>
            <a:miter lim="800000"/>
            <a:headEnd/>
            <a:tailEnd/>
          </a:ln>
        </p:spPr>
      </p:pic>
      <p:pic>
        <p:nvPicPr>
          <p:cNvPr id="3237" name="Picture 136" descr="34"/>
          <p:cNvPicPr>
            <a:picLocks noChangeAspect="1" noChangeArrowheads="1"/>
          </p:cNvPicPr>
          <p:nvPr/>
        </p:nvPicPr>
        <p:blipFill>
          <a:blip r:embed="rId8" cstate="print"/>
          <a:srcRect/>
          <a:stretch>
            <a:fillRect/>
          </a:stretch>
        </p:blipFill>
        <p:spPr bwMode="auto">
          <a:xfrm>
            <a:off x="4076700" y="5029200"/>
            <a:ext cx="457200" cy="457200"/>
          </a:xfrm>
          <a:prstGeom prst="rect">
            <a:avLst/>
          </a:prstGeom>
          <a:noFill/>
          <a:ln w="9525">
            <a:noFill/>
            <a:miter lim="800000"/>
            <a:headEnd/>
            <a:tailEnd/>
          </a:ln>
        </p:spPr>
      </p:pic>
      <p:sp>
        <p:nvSpPr>
          <p:cNvPr id="139" name="Rectangle 138"/>
          <p:cNvSpPr/>
          <p:nvPr/>
        </p:nvSpPr>
        <p:spPr>
          <a:xfrm>
            <a:off x="8203821" y="3805238"/>
            <a:ext cx="702435" cy="461665"/>
          </a:xfrm>
          <a:prstGeom prst="rect">
            <a:avLst/>
          </a:prstGeom>
        </p:spPr>
        <p:txBody>
          <a:bodyPr wrap="none">
            <a:spAutoFit/>
          </a:bodyPr>
          <a:lstStyle/>
          <a:p>
            <a:pPr algn="ctr">
              <a:defRPr/>
            </a:pPr>
            <a:r>
              <a:rPr lang="en-US" sz="2400" dirty="0" smtClean="0">
                <a:solidFill>
                  <a:srgbClr val="002060"/>
                </a:solidFill>
                <a:effectLst>
                  <a:outerShdw blurRad="38100" dist="38100" dir="2700000" algn="tl">
                    <a:srgbClr val="000000">
                      <a:alpha val="43137"/>
                    </a:srgbClr>
                  </a:outerShdw>
                </a:effectLst>
                <a:latin typeface="Cambria" pitchFamily="18" charset="0"/>
              </a:rPr>
              <a:t>1.5”</a:t>
            </a:r>
            <a:endParaRPr lang="en-US" sz="2400" dirty="0">
              <a:solidFill>
                <a:srgbClr val="002060"/>
              </a:solidFill>
              <a:effectLst>
                <a:outerShdw blurRad="38100" dist="38100" dir="2700000" algn="tl">
                  <a:srgbClr val="000000">
                    <a:alpha val="43137"/>
                  </a:srgbClr>
                </a:outerShdw>
              </a:effectLst>
              <a:latin typeface="Cambria" pitchFamily="18" charset="0"/>
            </a:endParaRPr>
          </a:p>
        </p:txBody>
      </p:sp>
      <p:pic>
        <p:nvPicPr>
          <p:cNvPr id="3240" name="Picture 138" descr="36"/>
          <p:cNvPicPr>
            <a:picLocks noChangeAspect="1" noChangeArrowheads="1"/>
          </p:cNvPicPr>
          <p:nvPr/>
        </p:nvPicPr>
        <p:blipFill>
          <a:blip r:embed="rId9" cstate="print"/>
          <a:srcRect/>
          <a:stretch>
            <a:fillRect/>
          </a:stretch>
        </p:blipFill>
        <p:spPr bwMode="auto">
          <a:xfrm>
            <a:off x="5715000" y="6172200"/>
            <a:ext cx="685800" cy="685800"/>
          </a:xfrm>
          <a:prstGeom prst="rect">
            <a:avLst/>
          </a:prstGeom>
          <a:noFill/>
          <a:ln w="9525">
            <a:noFill/>
            <a:miter lim="800000"/>
            <a:headEnd/>
            <a:tailEnd/>
          </a:ln>
        </p:spPr>
      </p:pic>
      <p:pic>
        <p:nvPicPr>
          <p:cNvPr id="3241" name="Picture 146" descr="44"/>
          <p:cNvPicPr>
            <a:picLocks noChangeAspect="1" noChangeArrowheads="1"/>
          </p:cNvPicPr>
          <p:nvPr/>
        </p:nvPicPr>
        <p:blipFill>
          <a:blip r:embed="rId10" cstate="print"/>
          <a:srcRect/>
          <a:stretch>
            <a:fillRect/>
          </a:stretch>
        </p:blipFill>
        <p:spPr bwMode="auto">
          <a:xfrm>
            <a:off x="3527425" y="5029200"/>
            <a:ext cx="457200" cy="457200"/>
          </a:xfrm>
          <a:prstGeom prst="rect">
            <a:avLst/>
          </a:prstGeom>
          <a:noFill/>
          <a:ln w="9525">
            <a:noFill/>
            <a:miter lim="800000"/>
            <a:headEnd/>
            <a:tailEnd/>
          </a:ln>
        </p:spPr>
      </p:pic>
      <p:sp>
        <p:nvSpPr>
          <p:cNvPr id="107" name="Can 106"/>
          <p:cNvSpPr/>
          <p:nvPr/>
        </p:nvSpPr>
        <p:spPr>
          <a:xfrm>
            <a:off x="6299159" y="4468092"/>
            <a:ext cx="838200" cy="304800"/>
          </a:xfrm>
          <a:prstGeom prst="can">
            <a:avLst>
              <a:gd name="adj" fmla="val 50000"/>
            </a:avLst>
          </a:prstGeom>
          <a:gradFill>
            <a:gsLst>
              <a:gs pos="0">
                <a:schemeClr val="tx1">
                  <a:alpha val="62000"/>
                </a:schemeClr>
              </a:gs>
              <a:gs pos="0">
                <a:schemeClr val="bg1">
                  <a:lumMod val="85000"/>
                  <a:alpha val="64000"/>
                </a:schemeClr>
              </a:gs>
              <a:gs pos="50000">
                <a:schemeClr val="bg1">
                  <a:lumMod val="95000"/>
                  <a:alpha val="60000"/>
                </a:schemeClr>
              </a:gs>
              <a:gs pos="100000">
                <a:schemeClr val="tx1">
                  <a:alpha val="58000"/>
                </a:schemeClr>
              </a:gs>
            </a:gsLst>
            <a:lin ang="0" scaled="0"/>
          </a:gradFill>
          <a:ln w="12700">
            <a:solidFill>
              <a:schemeClr val="tx1"/>
            </a:solidFill>
          </a:ln>
          <a:effectLst>
            <a:outerShdw blurRad="76200" dir="18900000" sy="23000" kx="-1200000" algn="bl" rotWithShape="0">
              <a:prstClr val="black">
                <a:alpha val="20000"/>
              </a:prstClr>
            </a:outerShdw>
          </a:effectLst>
          <a:scene3d>
            <a:camera prst="orthographicFront"/>
            <a:lightRig rig="soft" dir="t"/>
          </a:scene3d>
          <a:sp3d prstMaterial="powder">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solidFill>
                <a:prstClr val="white"/>
              </a:solidFill>
            </a:endParaRPr>
          </a:p>
        </p:txBody>
      </p:sp>
      <p:cxnSp>
        <p:nvCxnSpPr>
          <p:cNvPr id="108" name="Straight Connector 107"/>
          <p:cNvCxnSpPr/>
          <p:nvPr/>
        </p:nvCxnSpPr>
        <p:spPr>
          <a:xfrm>
            <a:off x="6210300" y="2743200"/>
            <a:ext cx="9906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2" name="Straight Connector 131"/>
          <p:cNvCxnSpPr/>
          <p:nvPr/>
        </p:nvCxnSpPr>
        <p:spPr>
          <a:xfrm>
            <a:off x="6210300" y="2971800"/>
            <a:ext cx="9906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p:cNvCxnSpPr/>
          <p:nvPr/>
        </p:nvCxnSpPr>
        <p:spPr>
          <a:xfrm>
            <a:off x="6210300" y="3200400"/>
            <a:ext cx="99536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p:cNvCxnSpPr/>
          <p:nvPr/>
        </p:nvCxnSpPr>
        <p:spPr>
          <a:xfrm>
            <a:off x="6210300" y="3429000"/>
            <a:ext cx="99536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6" name="Straight Connector 135"/>
          <p:cNvCxnSpPr/>
          <p:nvPr/>
        </p:nvCxnSpPr>
        <p:spPr>
          <a:xfrm>
            <a:off x="6210300" y="3657600"/>
            <a:ext cx="99536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7" name="Straight Connector 136"/>
          <p:cNvCxnSpPr/>
          <p:nvPr/>
        </p:nvCxnSpPr>
        <p:spPr>
          <a:xfrm>
            <a:off x="6210300" y="3886200"/>
            <a:ext cx="99536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p:cNvCxnSpPr/>
          <p:nvPr/>
        </p:nvCxnSpPr>
        <p:spPr>
          <a:xfrm>
            <a:off x="6210300" y="4114800"/>
            <a:ext cx="99853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p:cNvCxnSpPr/>
          <p:nvPr/>
        </p:nvCxnSpPr>
        <p:spPr>
          <a:xfrm>
            <a:off x="6210300" y="4343400"/>
            <a:ext cx="99853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p:cNvCxnSpPr/>
          <p:nvPr/>
        </p:nvCxnSpPr>
        <p:spPr>
          <a:xfrm>
            <a:off x="6210300" y="1828800"/>
            <a:ext cx="99853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p:cNvCxnSpPr/>
          <p:nvPr/>
        </p:nvCxnSpPr>
        <p:spPr>
          <a:xfrm>
            <a:off x="6210300" y="2057400"/>
            <a:ext cx="99853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4" name="Straight Connector 143"/>
          <p:cNvCxnSpPr/>
          <p:nvPr/>
        </p:nvCxnSpPr>
        <p:spPr>
          <a:xfrm>
            <a:off x="6210300" y="2286000"/>
            <a:ext cx="10033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p:cNvCxnSpPr/>
          <p:nvPr/>
        </p:nvCxnSpPr>
        <p:spPr>
          <a:xfrm>
            <a:off x="6210300" y="2514600"/>
            <a:ext cx="10033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46" name="Can 145"/>
          <p:cNvSpPr/>
          <p:nvPr/>
        </p:nvSpPr>
        <p:spPr>
          <a:xfrm>
            <a:off x="6451559" y="1447800"/>
            <a:ext cx="533400" cy="3124200"/>
          </a:xfrm>
          <a:prstGeom prst="can">
            <a:avLst>
              <a:gd name="adj" fmla="val 14610"/>
            </a:avLst>
          </a:prstGeom>
          <a:gradFill>
            <a:gsLst>
              <a:gs pos="0">
                <a:schemeClr val="tx1">
                  <a:alpha val="62000"/>
                </a:schemeClr>
              </a:gs>
              <a:gs pos="0">
                <a:schemeClr val="bg1">
                  <a:lumMod val="85000"/>
                  <a:alpha val="64000"/>
                </a:schemeClr>
              </a:gs>
              <a:gs pos="50000">
                <a:schemeClr val="bg1">
                  <a:lumMod val="95000"/>
                  <a:alpha val="60000"/>
                </a:schemeClr>
              </a:gs>
              <a:gs pos="100000">
                <a:schemeClr val="tx1">
                  <a:alpha val="58000"/>
                </a:schemeClr>
              </a:gs>
            </a:gsLst>
            <a:lin ang="0" scaled="0"/>
          </a:gradFill>
          <a:ln w="12700">
            <a:solidFill>
              <a:schemeClr val="tx1"/>
            </a:solidFill>
          </a:ln>
          <a:effectLst/>
          <a:scene3d>
            <a:camera prst="orthographicFront"/>
            <a:lightRig rig="soft" dir="t"/>
          </a:scene3d>
          <a:sp3d prstMaterial="powder">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solidFill>
                <a:prstClr val="white"/>
              </a:solidFill>
            </a:endParaRPr>
          </a:p>
        </p:txBody>
      </p:sp>
      <p:sp>
        <p:nvSpPr>
          <p:cNvPr id="148" name="TextBox 52"/>
          <p:cNvSpPr txBox="1">
            <a:spLocks noChangeArrowheads="1"/>
          </p:cNvSpPr>
          <p:nvPr/>
        </p:nvSpPr>
        <p:spPr bwMode="auto">
          <a:xfrm>
            <a:off x="5886450" y="1693863"/>
            <a:ext cx="274638" cy="276225"/>
          </a:xfrm>
          <a:prstGeom prst="rect">
            <a:avLst/>
          </a:prstGeom>
          <a:noFill/>
          <a:ln w="9525">
            <a:noFill/>
            <a:miter lim="800000"/>
            <a:headEnd/>
            <a:tailEnd/>
          </a:ln>
        </p:spPr>
        <p:txBody>
          <a:bodyPr wrap="none">
            <a:spAutoFit/>
          </a:bodyPr>
          <a:lstStyle/>
          <a:p>
            <a:pPr algn="ctr">
              <a:defRPr/>
            </a:pPr>
            <a:r>
              <a:rPr lang="en-US" sz="1200" b="1" dirty="0">
                <a:solidFill>
                  <a:srgbClr val="EEECE1">
                    <a:lumMod val="10000"/>
                  </a:srgbClr>
                </a:solidFill>
                <a:effectLst>
                  <a:outerShdw blurRad="38100" dist="38100" dir="2700000" algn="tl">
                    <a:srgbClr val="000000">
                      <a:alpha val="43137"/>
                    </a:srgbClr>
                  </a:outerShdw>
                </a:effectLst>
                <a:latin typeface="Cambria" pitchFamily="18" charset="0"/>
              </a:rPr>
              <a:t>6</a:t>
            </a:r>
            <a:endParaRPr lang="en-US" sz="1200" b="1" baseline="30000" dirty="0">
              <a:solidFill>
                <a:srgbClr val="EEECE1">
                  <a:lumMod val="10000"/>
                </a:srgbClr>
              </a:solidFill>
              <a:effectLst>
                <a:outerShdw blurRad="38100" dist="38100" dir="2700000" algn="tl">
                  <a:srgbClr val="000000">
                    <a:alpha val="43137"/>
                  </a:srgbClr>
                </a:outerShdw>
              </a:effectLst>
              <a:latin typeface="Cambria" pitchFamily="18" charset="0"/>
            </a:endParaRPr>
          </a:p>
        </p:txBody>
      </p:sp>
      <p:sp>
        <p:nvSpPr>
          <p:cNvPr id="149" name="TextBox 53"/>
          <p:cNvSpPr txBox="1">
            <a:spLocks noChangeArrowheads="1"/>
          </p:cNvSpPr>
          <p:nvPr/>
        </p:nvSpPr>
        <p:spPr bwMode="auto">
          <a:xfrm>
            <a:off x="5822950" y="1931988"/>
            <a:ext cx="401638" cy="276225"/>
          </a:xfrm>
          <a:prstGeom prst="rect">
            <a:avLst/>
          </a:prstGeom>
          <a:noFill/>
          <a:ln w="9525">
            <a:noFill/>
            <a:miter lim="800000"/>
            <a:headEnd/>
            <a:tailEnd/>
          </a:ln>
        </p:spPr>
        <p:txBody>
          <a:bodyPr wrap="none">
            <a:spAutoFit/>
          </a:bodyPr>
          <a:lstStyle/>
          <a:p>
            <a:pPr algn="ctr">
              <a:defRPr/>
            </a:pPr>
            <a:r>
              <a:rPr lang="en-US" sz="1200" b="1" dirty="0">
                <a:solidFill>
                  <a:srgbClr val="EEECE1">
                    <a:lumMod val="10000"/>
                  </a:srgbClr>
                </a:solidFill>
                <a:effectLst>
                  <a:outerShdw blurRad="38100" dist="38100" dir="2700000" algn="tl">
                    <a:srgbClr val="000000">
                      <a:alpha val="43137"/>
                    </a:srgbClr>
                  </a:outerShdw>
                </a:effectLst>
                <a:latin typeface="Cambria" pitchFamily="18" charset="0"/>
              </a:rPr>
              <a:t>5.5</a:t>
            </a:r>
            <a:endParaRPr lang="en-US" sz="1200" b="1" baseline="30000" dirty="0">
              <a:solidFill>
                <a:srgbClr val="EEECE1">
                  <a:lumMod val="10000"/>
                </a:srgbClr>
              </a:solidFill>
              <a:effectLst>
                <a:outerShdw blurRad="38100" dist="38100" dir="2700000" algn="tl">
                  <a:srgbClr val="000000">
                    <a:alpha val="43137"/>
                  </a:srgbClr>
                </a:outerShdw>
              </a:effectLst>
              <a:latin typeface="Cambria" pitchFamily="18" charset="0"/>
            </a:endParaRPr>
          </a:p>
        </p:txBody>
      </p:sp>
      <p:sp>
        <p:nvSpPr>
          <p:cNvPr id="150" name="TextBox 54"/>
          <p:cNvSpPr txBox="1">
            <a:spLocks noChangeArrowheads="1"/>
          </p:cNvSpPr>
          <p:nvPr/>
        </p:nvSpPr>
        <p:spPr bwMode="auto">
          <a:xfrm>
            <a:off x="5886450" y="2151063"/>
            <a:ext cx="276225" cy="276225"/>
          </a:xfrm>
          <a:prstGeom prst="rect">
            <a:avLst/>
          </a:prstGeom>
          <a:noFill/>
          <a:ln w="9525">
            <a:noFill/>
            <a:miter lim="800000"/>
            <a:headEnd/>
            <a:tailEnd/>
          </a:ln>
        </p:spPr>
        <p:txBody>
          <a:bodyPr wrap="none">
            <a:spAutoFit/>
          </a:bodyPr>
          <a:lstStyle/>
          <a:p>
            <a:pPr algn="ctr">
              <a:defRPr/>
            </a:pPr>
            <a:r>
              <a:rPr lang="en-US" sz="1200" b="1" dirty="0">
                <a:solidFill>
                  <a:srgbClr val="EEECE1">
                    <a:lumMod val="10000"/>
                  </a:srgbClr>
                </a:solidFill>
                <a:effectLst>
                  <a:outerShdw blurRad="38100" dist="38100" dir="2700000" algn="tl">
                    <a:srgbClr val="000000">
                      <a:alpha val="43137"/>
                    </a:srgbClr>
                  </a:outerShdw>
                </a:effectLst>
                <a:latin typeface="Cambria" pitchFamily="18" charset="0"/>
              </a:rPr>
              <a:t>5</a:t>
            </a:r>
            <a:endParaRPr lang="en-US" sz="1200" b="1" baseline="30000" dirty="0">
              <a:solidFill>
                <a:srgbClr val="EEECE1">
                  <a:lumMod val="10000"/>
                </a:srgbClr>
              </a:solidFill>
              <a:effectLst>
                <a:outerShdw blurRad="38100" dist="38100" dir="2700000" algn="tl">
                  <a:srgbClr val="000000">
                    <a:alpha val="43137"/>
                  </a:srgbClr>
                </a:outerShdw>
              </a:effectLst>
              <a:latin typeface="Cambria" pitchFamily="18" charset="0"/>
            </a:endParaRPr>
          </a:p>
        </p:txBody>
      </p:sp>
      <p:sp>
        <p:nvSpPr>
          <p:cNvPr id="151" name="TextBox 55"/>
          <p:cNvSpPr txBox="1">
            <a:spLocks noChangeArrowheads="1"/>
          </p:cNvSpPr>
          <p:nvPr/>
        </p:nvSpPr>
        <p:spPr bwMode="auto">
          <a:xfrm>
            <a:off x="5822950" y="2389188"/>
            <a:ext cx="403225" cy="276225"/>
          </a:xfrm>
          <a:prstGeom prst="rect">
            <a:avLst/>
          </a:prstGeom>
          <a:noFill/>
          <a:ln w="9525">
            <a:noFill/>
            <a:miter lim="800000"/>
            <a:headEnd/>
            <a:tailEnd/>
          </a:ln>
        </p:spPr>
        <p:txBody>
          <a:bodyPr wrap="none">
            <a:spAutoFit/>
          </a:bodyPr>
          <a:lstStyle/>
          <a:p>
            <a:pPr algn="ctr">
              <a:defRPr/>
            </a:pPr>
            <a:r>
              <a:rPr lang="en-US" sz="1200" b="1" dirty="0">
                <a:solidFill>
                  <a:srgbClr val="EEECE1">
                    <a:lumMod val="10000"/>
                  </a:srgbClr>
                </a:solidFill>
                <a:effectLst>
                  <a:outerShdw blurRad="38100" dist="38100" dir="2700000" algn="tl">
                    <a:srgbClr val="000000">
                      <a:alpha val="43137"/>
                    </a:srgbClr>
                  </a:outerShdw>
                </a:effectLst>
                <a:latin typeface="Cambria" pitchFamily="18" charset="0"/>
              </a:rPr>
              <a:t>4.5</a:t>
            </a:r>
            <a:endParaRPr lang="en-US" sz="1200" b="1" baseline="30000" dirty="0">
              <a:solidFill>
                <a:srgbClr val="EEECE1">
                  <a:lumMod val="10000"/>
                </a:srgbClr>
              </a:solidFill>
              <a:effectLst>
                <a:outerShdw blurRad="38100" dist="38100" dir="2700000" algn="tl">
                  <a:srgbClr val="000000">
                    <a:alpha val="43137"/>
                  </a:srgbClr>
                </a:outerShdw>
              </a:effectLst>
              <a:latin typeface="Cambria" pitchFamily="18" charset="0"/>
            </a:endParaRPr>
          </a:p>
        </p:txBody>
      </p:sp>
      <p:sp>
        <p:nvSpPr>
          <p:cNvPr id="152" name="TextBox 56"/>
          <p:cNvSpPr txBox="1">
            <a:spLocks noChangeArrowheads="1"/>
          </p:cNvSpPr>
          <p:nvPr/>
        </p:nvSpPr>
        <p:spPr bwMode="auto">
          <a:xfrm>
            <a:off x="5881688" y="2608263"/>
            <a:ext cx="276225" cy="276225"/>
          </a:xfrm>
          <a:prstGeom prst="rect">
            <a:avLst/>
          </a:prstGeom>
          <a:noFill/>
          <a:ln w="9525">
            <a:noFill/>
            <a:miter lim="800000"/>
            <a:headEnd/>
            <a:tailEnd/>
          </a:ln>
        </p:spPr>
        <p:txBody>
          <a:bodyPr wrap="none">
            <a:spAutoFit/>
          </a:bodyPr>
          <a:lstStyle/>
          <a:p>
            <a:pPr algn="ctr">
              <a:defRPr/>
            </a:pPr>
            <a:r>
              <a:rPr lang="en-US" sz="1200" b="1" dirty="0">
                <a:solidFill>
                  <a:srgbClr val="EEECE1">
                    <a:lumMod val="10000"/>
                  </a:srgbClr>
                </a:solidFill>
                <a:effectLst>
                  <a:outerShdw blurRad="38100" dist="38100" dir="2700000" algn="tl">
                    <a:srgbClr val="000000">
                      <a:alpha val="43137"/>
                    </a:srgbClr>
                  </a:outerShdw>
                </a:effectLst>
                <a:latin typeface="Cambria" pitchFamily="18" charset="0"/>
              </a:rPr>
              <a:t>4</a:t>
            </a:r>
            <a:endParaRPr lang="en-US" sz="1200" b="1" baseline="30000" dirty="0">
              <a:solidFill>
                <a:srgbClr val="EEECE1">
                  <a:lumMod val="10000"/>
                </a:srgbClr>
              </a:solidFill>
              <a:effectLst>
                <a:outerShdw blurRad="38100" dist="38100" dir="2700000" algn="tl">
                  <a:srgbClr val="000000">
                    <a:alpha val="43137"/>
                  </a:srgbClr>
                </a:outerShdw>
              </a:effectLst>
              <a:latin typeface="Cambria" pitchFamily="18" charset="0"/>
            </a:endParaRPr>
          </a:p>
        </p:txBody>
      </p:sp>
      <p:sp>
        <p:nvSpPr>
          <p:cNvPr id="153" name="TextBox 57"/>
          <p:cNvSpPr txBox="1">
            <a:spLocks noChangeArrowheads="1"/>
          </p:cNvSpPr>
          <p:nvPr/>
        </p:nvSpPr>
        <p:spPr bwMode="auto">
          <a:xfrm>
            <a:off x="5818188" y="2846388"/>
            <a:ext cx="403225" cy="276225"/>
          </a:xfrm>
          <a:prstGeom prst="rect">
            <a:avLst/>
          </a:prstGeom>
          <a:noFill/>
          <a:ln w="9525">
            <a:noFill/>
            <a:miter lim="800000"/>
            <a:headEnd/>
            <a:tailEnd/>
          </a:ln>
        </p:spPr>
        <p:txBody>
          <a:bodyPr wrap="none">
            <a:spAutoFit/>
          </a:bodyPr>
          <a:lstStyle/>
          <a:p>
            <a:pPr algn="ctr">
              <a:defRPr/>
            </a:pPr>
            <a:r>
              <a:rPr lang="en-US" sz="1200" b="1" dirty="0">
                <a:solidFill>
                  <a:srgbClr val="EEECE1">
                    <a:lumMod val="10000"/>
                  </a:srgbClr>
                </a:solidFill>
                <a:effectLst>
                  <a:outerShdw blurRad="38100" dist="38100" dir="2700000" algn="tl">
                    <a:srgbClr val="000000">
                      <a:alpha val="43137"/>
                    </a:srgbClr>
                  </a:outerShdw>
                </a:effectLst>
                <a:latin typeface="Cambria" pitchFamily="18" charset="0"/>
              </a:rPr>
              <a:t>3.5</a:t>
            </a:r>
            <a:endParaRPr lang="en-US" sz="1200" b="1" baseline="30000" dirty="0">
              <a:solidFill>
                <a:srgbClr val="EEECE1">
                  <a:lumMod val="10000"/>
                </a:srgbClr>
              </a:solidFill>
              <a:effectLst>
                <a:outerShdw blurRad="38100" dist="38100" dir="2700000" algn="tl">
                  <a:srgbClr val="000000">
                    <a:alpha val="43137"/>
                  </a:srgbClr>
                </a:outerShdw>
              </a:effectLst>
              <a:latin typeface="Cambria" pitchFamily="18" charset="0"/>
            </a:endParaRPr>
          </a:p>
        </p:txBody>
      </p:sp>
      <p:sp>
        <p:nvSpPr>
          <p:cNvPr id="154" name="TextBox 58"/>
          <p:cNvSpPr txBox="1">
            <a:spLocks noChangeArrowheads="1"/>
          </p:cNvSpPr>
          <p:nvPr/>
        </p:nvSpPr>
        <p:spPr bwMode="auto">
          <a:xfrm>
            <a:off x="5883275" y="3065463"/>
            <a:ext cx="276225" cy="276225"/>
          </a:xfrm>
          <a:prstGeom prst="rect">
            <a:avLst/>
          </a:prstGeom>
          <a:noFill/>
          <a:ln w="9525">
            <a:noFill/>
            <a:miter lim="800000"/>
            <a:headEnd/>
            <a:tailEnd/>
          </a:ln>
        </p:spPr>
        <p:txBody>
          <a:bodyPr wrap="none">
            <a:spAutoFit/>
          </a:bodyPr>
          <a:lstStyle/>
          <a:p>
            <a:pPr algn="ctr">
              <a:defRPr/>
            </a:pPr>
            <a:r>
              <a:rPr lang="en-US" sz="1200" b="1" dirty="0">
                <a:solidFill>
                  <a:srgbClr val="EEECE1">
                    <a:lumMod val="10000"/>
                  </a:srgbClr>
                </a:solidFill>
                <a:effectLst>
                  <a:outerShdw blurRad="38100" dist="38100" dir="2700000" algn="tl">
                    <a:srgbClr val="000000">
                      <a:alpha val="43137"/>
                    </a:srgbClr>
                  </a:outerShdw>
                </a:effectLst>
                <a:latin typeface="Cambria" pitchFamily="18" charset="0"/>
              </a:rPr>
              <a:t>3</a:t>
            </a:r>
            <a:endParaRPr lang="en-US" sz="1200" b="1" baseline="30000" dirty="0">
              <a:solidFill>
                <a:srgbClr val="EEECE1">
                  <a:lumMod val="10000"/>
                </a:srgbClr>
              </a:solidFill>
              <a:effectLst>
                <a:outerShdw blurRad="38100" dist="38100" dir="2700000" algn="tl">
                  <a:srgbClr val="000000">
                    <a:alpha val="43137"/>
                  </a:srgbClr>
                </a:outerShdw>
              </a:effectLst>
              <a:latin typeface="Cambria" pitchFamily="18" charset="0"/>
            </a:endParaRPr>
          </a:p>
        </p:txBody>
      </p:sp>
      <p:sp>
        <p:nvSpPr>
          <p:cNvPr id="155" name="TextBox 59"/>
          <p:cNvSpPr txBox="1">
            <a:spLocks noChangeArrowheads="1"/>
          </p:cNvSpPr>
          <p:nvPr/>
        </p:nvSpPr>
        <p:spPr bwMode="auto">
          <a:xfrm>
            <a:off x="5819775" y="3303588"/>
            <a:ext cx="403225" cy="276225"/>
          </a:xfrm>
          <a:prstGeom prst="rect">
            <a:avLst/>
          </a:prstGeom>
          <a:noFill/>
          <a:ln w="9525">
            <a:noFill/>
            <a:miter lim="800000"/>
            <a:headEnd/>
            <a:tailEnd/>
          </a:ln>
        </p:spPr>
        <p:txBody>
          <a:bodyPr wrap="none">
            <a:spAutoFit/>
          </a:bodyPr>
          <a:lstStyle/>
          <a:p>
            <a:pPr algn="ctr">
              <a:defRPr/>
            </a:pPr>
            <a:r>
              <a:rPr lang="en-US" sz="1200" b="1" dirty="0">
                <a:solidFill>
                  <a:srgbClr val="EEECE1">
                    <a:lumMod val="10000"/>
                  </a:srgbClr>
                </a:solidFill>
                <a:effectLst>
                  <a:outerShdw blurRad="38100" dist="38100" dir="2700000" algn="tl">
                    <a:srgbClr val="000000">
                      <a:alpha val="43137"/>
                    </a:srgbClr>
                  </a:outerShdw>
                </a:effectLst>
                <a:latin typeface="Cambria" pitchFamily="18" charset="0"/>
              </a:rPr>
              <a:t>2.5</a:t>
            </a:r>
            <a:endParaRPr lang="en-US" sz="1200" b="1" baseline="30000" dirty="0">
              <a:solidFill>
                <a:srgbClr val="EEECE1">
                  <a:lumMod val="10000"/>
                </a:srgbClr>
              </a:solidFill>
              <a:effectLst>
                <a:outerShdw blurRad="38100" dist="38100" dir="2700000" algn="tl">
                  <a:srgbClr val="000000">
                    <a:alpha val="43137"/>
                  </a:srgbClr>
                </a:outerShdw>
              </a:effectLst>
              <a:latin typeface="Cambria" pitchFamily="18" charset="0"/>
            </a:endParaRPr>
          </a:p>
        </p:txBody>
      </p:sp>
      <p:sp>
        <p:nvSpPr>
          <p:cNvPr id="156" name="TextBox 60"/>
          <p:cNvSpPr txBox="1">
            <a:spLocks noChangeArrowheads="1"/>
          </p:cNvSpPr>
          <p:nvPr/>
        </p:nvSpPr>
        <p:spPr bwMode="auto">
          <a:xfrm>
            <a:off x="5881688" y="3522663"/>
            <a:ext cx="276225" cy="276225"/>
          </a:xfrm>
          <a:prstGeom prst="rect">
            <a:avLst/>
          </a:prstGeom>
          <a:noFill/>
          <a:ln w="9525">
            <a:noFill/>
            <a:miter lim="800000"/>
            <a:headEnd/>
            <a:tailEnd/>
          </a:ln>
        </p:spPr>
        <p:txBody>
          <a:bodyPr wrap="none">
            <a:spAutoFit/>
          </a:bodyPr>
          <a:lstStyle/>
          <a:p>
            <a:pPr algn="ctr">
              <a:defRPr/>
            </a:pPr>
            <a:r>
              <a:rPr lang="en-US" sz="1200" b="1" dirty="0">
                <a:solidFill>
                  <a:srgbClr val="EEECE1">
                    <a:lumMod val="10000"/>
                  </a:srgbClr>
                </a:solidFill>
                <a:effectLst>
                  <a:outerShdw blurRad="38100" dist="38100" dir="2700000" algn="tl">
                    <a:srgbClr val="000000">
                      <a:alpha val="43137"/>
                    </a:srgbClr>
                  </a:outerShdw>
                </a:effectLst>
                <a:latin typeface="Cambria" pitchFamily="18" charset="0"/>
              </a:rPr>
              <a:t>2</a:t>
            </a:r>
            <a:endParaRPr lang="en-US" sz="1200" b="1" baseline="30000" dirty="0">
              <a:solidFill>
                <a:srgbClr val="EEECE1">
                  <a:lumMod val="10000"/>
                </a:srgbClr>
              </a:solidFill>
              <a:effectLst>
                <a:outerShdw blurRad="38100" dist="38100" dir="2700000" algn="tl">
                  <a:srgbClr val="000000">
                    <a:alpha val="43137"/>
                  </a:srgbClr>
                </a:outerShdw>
              </a:effectLst>
              <a:latin typeface="Cambria" pitchFamily="18" charset="0"/>
            </a:endParaRPr>
          </a:p>
        </p:txBody>
      </p:sp>
      <p:sp>
        <p:nvSpPr>
          <p:cNvPr id="157" name="TextBox 61"/>
          <p:cNvSpPr txBox="1">
            <a:spLocks noChangeArrowheads="1"/>
          </p:cNvSpPr>
          <p:nvPr/>
        </p:nvSpPr>
        <p:spPr bwMode="auto">
          <a:xfrm>
            <a:off x="5818188" y="3760788"/>
            <a:ext cx="403225" cy="276225"/>
          </a:xfrm>
          <a:prstGeom prst="rect">
            <a:avLst/>
          </a:prstGeom>
          <a:noFill/>
          <a:ln w="9525">
            <a:noFill/>
            <a:miter lim="800000"/>
            <a:headEnd/>
            <a:tailEnd/>
          </a:ln>
        </p:spPr>
        <p:txBody>
          <a:bodyPr wrap="none">
            <a:spAutoFit/>
          </a:bodyPr>
          <a:lstStyle/>
          <a:p>
            <a:pPr algn="ctr">
              <a:defRPr/>
            </a:pPr>
            <a:r>
              <a:rPr lang="en-US" sz="1200" b="1" dirty="0">
                <a:solidFill>
                  <a:srgbClr val="EEECE1">
                    <a:lumMod val="10000"/>
                  </a:srgbClr>
                </a:solidFill>
                <a:effectLst>
                  <a:outerShdw blurRad="38100" dist="38100" dir="2700000" algn="tl">
                    <a:srgbClr val="000000">
                      <a:alpha val="43137"/>
                    </a:srgbClr>
                  </a:outerShdw>
                </a:effectLst>
                <a:latin typeface="Cambria" pitchFamily="18" charset="0"/>
              </a:rPr>
              <a:t>1.5</a:t>
            </a:r>
            <a:endParaRPr lang="en-US" sz="1200" b="1" baseline="30000" dirty="0">
              <a:solidFill>
                <a:srgbClr val="EEECE1">
                  <a:lumMod val="10000"/>
                </a:srgbClr>
              </a:solidFill>
              <a:effectLst>
                <a:outerShdw blurRad="38100" dist="38100" dir="2700000" algn="tl">
                  <a:srgbClr val="000000">
                    <a:alpha val="43137"/>
                  </a:srgbClr>
                </a:outerShdw>
              </a:effectLst>
              <a:latin typeface="Cambria" pitchFamily="18" charset="0"/>
            </a:endParaRPr>
          </a:p>
        </p:txBody>
      </p:sp>
      <p:sp>
        <p:nvSpPr>
          <p:cNvPr id="158" name="TextBox 62"/>
          <p:cNvSpPr txBox="1">
            <a:spLocks noChangeArrowheads="1"/>
          </p:cNvSpPr>
          <p:nvPr/>
        </p:nvSpPr>
        <p:spPr bwMode="auto">
          <a:xfrm>
            <a:off x="5883275" y="3979863"/>
            <a:ext cx="276225" cy="276225"/>
          </a:xfrm>
          <a:prstGeom prst="rect">
            <a:avLst/>
          </a:prstGeom>
          <a:noFill/>
          <a:ln w="9525">
            <a:noFill/>
            <a:miter lim="800000"/>
            <a:headEnd/>
            <a:tailEnd/>
          </a:ln>
        </p:spPr>
        <p:txBody>
          <a:bodyPr wrap="none">
            <a:spAutoFit/>
          </a:bodyPr>
          <a:lstStyle/>
          <a:p>
            <a:pPr algn="ctr">
              <a:defRPr/>
            </a:pPr>
            <a:r>
              <a:rPr lang="en-US" sz="1200" b="1" dirty="0">
                <a:solidFill>
                  <a:srgbClr val="EEECE1">
                    <a:lumMod val="10000"/>
                  </a:srgbClr>
                </a:solidFill>
                <a:effectLst>
                  <a:outerShdw blurRad="38100" dist="38100" dir="2700000" algn="tl">
                    <a:srgbClr val="000000">
                      <a:alpha val="43137"/>
                    </a:srgbClr>
                  </a:outerShdw>
                </a:effectLst>
                <a:latin typeface="Cambria" pitchFamily="18" charset="0"/>
              </a:rPr>
              <a:t>1</a:t>
            </a:r>
            <a:endParaRPr lang="en-US" sz="1200" b="1" baseline="30000" dirty="0">
              <a:solidFill>
                <a:srgbClr val="EEECE1">
                  <a:lumMod val="10000"/>
                </a:srgbClr>
              </a:solidFill>
              <a:effectLst>
                <a:outerShdw blurRad="38100" dist="38100" dir="2700000" algn="tl">
                  <a:srgbClr val="000000">
                    <a:alpha val="43137"/>
                  </a:srgbClr>
                </a:outerShdw>
              </a:effectLst>
              <a:latin typeface="Cambria" pitchFamily="18" charset="0"/>
            </a:endParaRPr>
          </a:p>
        </p:txBody>
      </p:sp>
      <p:sp>
        <p:nvSpPr>
          <p:cNvPr id="159" name="TextBox 63"/>
          <p:cNvSpPr txBox="1">
            <a:spLocks noChangeArrowheads="1"/>
          </p:cNvSpPr>
          <p:nvPr/>
        </p:nvSpPr>
        <p:spPr bwMode="auto">
          <a:xfrm>
            <a:off x="5819775" y="4217988"/>
            <a:ext cx="403225" cy="276225"/>
          </a:xfrm>
          <a:prstGeom prst="rect">
            <a:avLst/>
          </a:prstGeom>
          <a:noFill/>
          <a:ln w="9525">
            <a:noFill/>
            <a:miter lim="800000"/>
            <a:headEnd/>
            <a:tailEnd/>
          </a:ln>
        </p:spPr>
        <p:txBody>
          <a:bodyPr wrap="none">
            <a:spAutoFit/>
          </a:bodyPr>
          <a:lstStyle/>
          <a:p>
            <a:pPr algn="ctr">
              <a:defRPr/>
            </a:pPr>
            <a:r>
              <a:rPr lang="en-US" sz="1200" b="1" dirty="0">
                <a:solidFill>
                  <a:srgbClr val="EEECE1">
                    <a:lumMod val="10000"/>
                  </a:srgbClr>
                </a:solidFill>
                <a:effectLst>
                  <a:outerShdw blurRad="38100" dist="38100" dir="2700000" algn="tl">
                    <a:srgbClr val="000000">
                      <a:alpha val="43137"/>
                    </a:srgbClr>
                  </a:outerShdw>
                </a:effectLst>
                <a:latin typeface="Cambria" pitchFamily="18" charset="0"/>
              </a:rPr>
              <a:t>0.5</a:t>
            </a:r>
            <a:endParaRPr lang="en-US" sz="1200" b="1" baseline="30000" dirty="0">
              <a:solidFill>
                <a:srgbClr val="EEECE1">
                  <a:lumMod val="10000"/>
                </a:srgbClr>
              </a:solidFill>
              <a:effectLst>
                <a:outerShdw blurRad="38100" dist="38100" dir="2700000" algn="tl">
                  <a:srgbClr val="000000">
                    <a:alpha val="43137"/>
                  </a:srgbClr>
                </a:outerShdw>
              </a:effectLst>
              <a:latin typeface="Cambria" pitchFamily="18" charset="0"/>
            </a:endParaRPr>
          </a:p>
        </p:txBody>
      </p:sp>
      <p:sp>
        <p:nvSpPr>
          <p:cNvPr id="160" name="TextBox 159"/>
          <p:cNvSpPr txBox="1"/>
          <p:nvPr/>
        </p:nvSpPr>
        <p:spPr>
          <a:xfrm>
            <a:off x="5842000" y="4800600"/>
            <a:ext cx="1549400" cy="307975"/>
          </a:xfrm>
          <a:prstGeom prst="rect">
            <a:avLst/>
          </a:prstGeom>
          <a:noFill/>
        </p:spPr>
        <p:txBody>
          <a:bodyPr>
            <a:spAutoFit/>
          </a:bodyPr>
          <a:lstStyle/>
          <a:p>
            <a:pPr algn="ctr">
              <a:defRPr/>
            </a:pPr>
            <a:r>
              <a:rPr lang="en-US" sz="1400" dirty="0">
                <a:solidFill>
                  <a:prstClr val="black"/>
                </a:solidFill>
                <a:effectLst>
                  <a:outerShdw blurRad="38100" dist="38100" dir="2700000" algn="tl">
                    <a:srgbClr val="000000">
                      <a:alpha val="43137"/>
                    </a:srgbClr>
                  </a:outerShdw>
                </a:effectLst>
                <a:latin typeface="Cambria" pitchFamily="18" charset="0"/>
              </a:rPr>
              <a:t>Average Snowfall</a:t>
            </a:r>
          </a:p>
        </p:txBody>
      </p:sp>
      <p:sp>
        <p:nvSpPr>
          <p:cNvPr id="161" name="TextBox 160"/>
          <p:cNvSpPr txBox="1"/>
          <p:nvPr/>
        </p:nvSpPr>
        <p:spPr>
          <a:xfrm>
            <a:off x="6207125" y="5559425"/>
            <a:ext cx="952500" cy="307975"/>
          </a:xfrm>
          <a:prstGeom prst="rect">
            <a:avLst/>
          </a:prstGeom>
          <a:noFill/>
        </p:spPr>
        <p:txBody>
          <a:bodyPr wrap="none">
            <a:spAutoFit/>
          </a:bodyPr>
          <a:lstStyle/>
          <a:p>
            <a:pPr algn="ctr">
              <a:defRPr/>
            </a:pPr>
            <a:r>
              <a:rPr lang="en-US" sz="1400" dirty="0">
                <a:solidFill>
                  <a:prstClr val="black"/>
                </a:solidFill>
                <a:effectLst>
                  <a:outerShdw blurRad="38100" dist="38100" dir="2700000" algn="tl">
                    <a:srgbClr val="000000">
                      <a:alpha val="43137"/>
                    </a:srgbClr>
                  </a:outerShdw>
                </a:effectLst>
                <a:latin typeface="Cambria" pitchFamily="18" charset="0"/>
              </a:rPr>
              <a:t>Maximum</a:t>
            </a:r>
          </a:p>
        </p:txBody>
      </p:sp>
      <p:sp>
        <p:nvSpPr>
          <p:cNvPr id="162" name="Rectangle 161"/>
          <p:cNvSpPr/>
          <p:nvPr/>
        </p:nvSpPr>
        <p:spPr>
          <a:xfrm>
            <a:off x="6255899" y="5102225"/>
            <a:ext cx="878767" cy="584775"/>
          </a:xfrm>
          <a:prstGeom prst="rect">
            <a:avLst/>
          </a:prstGeom>
        </p:spPr>
        <p:txBody>
          <a:bodyPr wrap="none">
            <a:spAutoFit/>
          </a:bodyPr>
          <a:lstStyle/>
          <a:p>
            <a:pPr algn="ctr">
              <a:defRPr/>
            </a:pPr>
            <a:r>
              <a:rPr lang="en-US" sz="3200" dirty="0" smtClean="0">
                <a:solidFill>
                  <a:srgbClr val="002060"/>
                </a:solidFill>
                <a:effectLst>
                  <a:outerShdw blurRad="38100" dist="38100" dir="2700000" algn="tl">
                    <a:srgbClr val="000000">
                      <a:alpha val="43137"/>
                    </a:srgbClr>
                  </a:outerShdw>
                </a:effectLst>
                <a:latin typeface="Cambria" pitchFamily="18" charset="0"/>
              </a:rPr>
              <a:t>0.0”</a:t>
            </a:r>
            <a:endParaRPr lang="en-US" sz="3200" dirty="0">
              <a:solidFill>
                <a:srgbClr val="002060"/>
              </a:solidFill>
              <a:effectLst>
                <a:outerShdw blurRad="38100" dist="38100" dir="2700000" algn="tl">
                  <a:srgbClr val="000000">
                    <a:alpha val="43137"/>
                  </a:srgbClr>
                </a:outerShdw>
              </a:effectLst>
              <a:latin typeface="Cambria" pitchFamily="18" charset="0"/>
            </a:endParaRPr>
          </a:p>
        </p:txBody>
      </p:sp>
      <p:sp>
        <p:nvSpPr>
          <p:cNvPr id="163" name="TextBox 162"/>
          <p:cNvSpPr txBox="1"/>
          <p:nvPr/>
        </p:nvSpPr>
        <p:spPr>
          <a:xfrm>
            <a:off x="5613400" y="1371600"/>
            <a:ext cx="685800" cy="307975"/>
          </a:xfrm>
          <a:prstGeom prst="rect">
            <a:avLst/>
          </a:prstGeom>
          <a:noFill/>
        </p:spPr>
        <p:txBody>
          <a:bodyPr wrap="none">
            <a:spAutoFit/>
          </a:bodyPr>
          <a:lstStyle/>
          <a:p>
            <a:pPr algn="ctr">
              <a:defRPr/>
            </a:pPr>
            <a:r>
              <a:rPr lang="en-US" sz="1400" dirty="0">
                <a:solidFill>
                  <a:prstClr val="black"/>
                </a:solidFill>
                <a:effectLst>
                  <a:outerShdw blurRad="38100" dist="38100" dir="2700000" algn="tl">
                    <a:srgbClr val="000000">
                      <a:alpha val="43137"/>
                    </a:srgbClr>
                  </a:outerShdw>
                </a:effectLst>
                <a:latin typeface="Cambria" pitchFamily="18" charset="0"/>
              </a:rPr>
              <a:t>Inches</a:t>
            </a:r>
          </a:p>
        </p:txBody>
      </p:sp>
      <p:sp>
        <p:nvSpPr>
          <p:cNvPr id="164" name="Rectangle 163"/>
          <p:cNvSpPr/>
          <p:nvPr/>
        </p:nvSpPr>
        <p:spPr>
          <a:xfrm>
            <a:off x="6375020" y="3805238"/>
            <a:ext cx="702436" cy="461665"/>
          </a:xfrm>
          <a:prstGeom prst="rect">
            <a:avLst/>
          </a:prstGeom>
        </p:spPr>
        <p:txBody>
          <a:bodyPr wrap="none">
            <a:spAutoFit/>
          </a:bodyPr>
          <a:lstStyle/>
          <a:p>
            <a:pPr algn="ctr">
              <a:defRPr/>
            </a:pPr>
            <a:r>
              <a:rPr lang="en-US" sz="2400" dirty="0" smtClean="0">
                <a:solidFill>
                  <a:srgbClr val="002060"/>
                </a:solidFill>
                <a:effectLst>
                  <a:outerShdw blurRad="38100" dist="38100" dir="2700000" algn="tl">
                    <a:srgbClr val="000000">
                      <a:alpha val="43137"/>
                    </a:srgbClr>
                  </a:outerShdw>
                </a:effectLst>
                <a:latin typeface="Cambria" pitchFamily="18" charset="0"/>
              </a:rPr>
              <a:t>0.0”</a:t>
            </a:r>
            <a:endParaRPr lang="en-US" sz="2400" dirty="0">
              <a:solidFill>
                <a:srgbClr val="002060"/>
              </a:solidFill>
              <a:effectLst>
                <a:outerShdw blurRad="38100" dist="38100" dir="2700000" algn="tl">
                  <a:srgbClr val="000000">
                    <a:alpha val="43137"/>
                  </a:srgbClr>
                </a:outerShdw>
              </a:effectLst>
              <a:latin typeface="Cambria" pitchFamily="18" charset="0"/>
            </a:endParaRPr>
          </a:p>
        </p:txBody>
      </p:sp>
      <p:pic>
        <p:nvPicPr>
          <p:cNvPr id="165" name="Picture 2" descr="http://www.marines.mil/unit/mciwest/Logos%20Bio%20Photos/MCBCPEN_Logo.jpg">
            <a:hlinkClick r:id="rId11"/>
          </p:cNvPr>
          <p:cNvPicPr>
            <a:picLocks noChangeAspect="1" noChangeArrowheads="1"/>
          </p:cNvPicPr>
          <p:nvPr/>
        </p:nvPicPr>
        <p:blipFill>
          <a:blip r:embed="rId12" cstate="print">
            <a:clrChange>
              <a:clrFrom>
                <a:srgbClr val="FFFFFF"/>
              </a:clrFrom>
              <a:clrTo>
                <a:srgbClr val="FFFFFF">
                  <a:alpha val="0"/>
                </a:srgbClr>
              </a:clrTo>
            </a:clrChange>
          </a:blip>
          <a:srcRect/>
          <a:stretch>
            <a:fillRect/>
          </a:stretch>
        </p:blipFill>
        <p:spPr bwMode="auto">
          <a:xfrm>
            <a:off x="457200" y="152400"/>
            <a:ext cx="838200" cy="838200"/>
          </a:xfrm>
          <a:prstGeom prst="rect">
            <a:avLst/>
          </a:prstGeom>
          <a:noFill/>
          <a:ln w="9525">
            <a:noFill/>
            <a:miter lim="800000"/>
            <a:headEnd/>
            <a:tailEnd/>
          </a:ln>
        </p:spPr>
      </p:pic>
      <p:sp>
        <p:nvSpPr>
          <p:cNvPr id="166" name="Rectangle 165"/>
          <p:cNvSpPr/>
          <p:nvPr/>
        </p:nvSpPr>
        <p:spPr>
          <a:xfrm>
            <a:off x="13082" y="5251450"/>
            <a:ext cx="708848" cy="523220"/>
          </a:xfrm>
          <a:prstGeom prst="rect">
            <a:avLst/>
          </a:prstGeom>
        </p:spPr>
        <p:txBody>
          <a:bodyPr wrap="none">
            <a:spAutoFit/>
          </a:bodyPr>
          <a:lstStyle/>
          <a:p>
            <a:pPr algn="ctr">
              <a:defRPr/>
            </a:pPr>
            <a:r>
              <a:rPr lang="en-US" sz="2800" dirty="0" smtClean="0">
                <a:solidFill>
                  <a:srgbClr val="C00000"/>
                </a:solidFill>
                <a:effectLst>
                  <a:outerShdw blurRad="38100" dist="38100" dir="2700000" algn="tl">
                    <a:srgbClr val="000000">
                      <a:alpha val="43137"/>
                    </a:srgbClr>
                  </a:outerShdw>
                </a:effectLst>
                <a:latin typeface="Cambria" pitchFamily="18" charset="0"/>
              </a:rPr>
              <a:t>96</a:t>
            </a:r>
            <a:r>
              <a:rPr lang="en-US" sz="2800" baseline="30000" dirty="0" smtClean="0">
                <a:solidFill>
                  <a:srgbClr val="C00000"/>
                </a:solidFill>
                <a:effectLst>
                  <a:outerShdw blurRad="38100" dist="38100" dir="2700000" algn="tl">
                    <a:srgbClr val="000000">
                      <a:alpha val="43137"/>
                    </a:srgbClr>
                  </a:outerShdw>
                </a:effectLst>
                <a:latin typeface="Cambria" pitchFamily="18" charset="0"/>
              </a:rPr>
              <a:t>o</a:t>
            </a:r>
            <a:endParaRPr lang="en-US" sz="2800" baseline="30000" dirty="0">
              <a:solidFill>
                <a:srgbClr val="C00000"/>
              </a:solidFill>
              <a:effectLst>
                <a:outerShdw blurRad="38100" dist="38100" dir="2700000" algn="tl">
                  <a:srgbClr val="000000">
                    <a:alpha val="43137"/>
                  </a:srgbClr>
                </a:outerShdw>
              </a:effectLst>
              <a:latin typeface="Cambria" pitchFamily="18" charset="0"/>
            </a:endParaRPr>
          </a:p>
        </p:txBody>
      </p:sp>
      <p:sp>
        <p:nvSpPr>
          <p:cNvPr id="147" name="Rounded Rectangle 146"/>
          <p:cNvSpPr/>
          <p:nvPr/>
        </p:nvSpPr>
        <p:spPr>
          <a:xfrm>
            <a:off x="1637497" y="1260794"/>
            <a:ext cx="3998919" cy="2042794"/>
          </a:xfrm>
          <a:prstGeom prst="roundRect">
            <a:avLst/>
          </a:prstGeom>
          <a:solidFill>
            <a:schemeClr val="bg1"/>
          </a:solidFill>
          <a:ln>
            <a:solidFill>
              <a:schemeClr val="tx1"/>
            </a:solidFill>
          </a:ln>
        </p:spPr>
        <p:style>
          <a:lnRef idx="2">
            <a:schemeClr val="accent3"/>
          </a:lnRef>
          <a:fillRef idx="1">
            <a:schemeClr val="lt1"/>
          </a:fillRef>
          <a:effectRef idx="0">
            <a:schemeClr val="accent3"/>
          </a:effectRef>
          <a:fontRef idx="minor">
            <a:schemeClr val="dk1"/>
          </a:fontRef>
        </p:style>
        <p:txBody>
          <a:bodyPr/>
          <a:lstStyle/>
          <a:p>
            <a:pPr fontAlgn="base">
              <a:spcBef>
                <a:spcPct val="0"/>
              </a:spcBef>
              <a:spcAft>
                <a:spcPct val="0"/>
              </a:spcAft>
            </a:pPr>
            <a:r>
              <a:rPr lang="en-US" sz="1000" dirty="0">
                <a:solidFill>
                  <a:prstClr val="black"/>
                </a:solidFill>
              </a:rPr>
              <a:t>BETWEEN THE MONTHS OF OCTOBER THROUGH MARCH, THE AREA OF OPERATION (AOR) HISTORICALLY HAS AN INCREASE OF RAIN AND FOG AND OFTEN GENERATES HAZARDOUS WEATHER CONDITIONS THROUGHOUT MCB CAMP PENDLETON AND THE SURROUNDING AOR. RAIN WILL INCREASE THE FLASH FLOOD POTENTIAL IN LOW-LYING AREAS ACROSS THE AOR. BURNED AREAS AND STEEP TERRAIN ARE SUSCEPTIBLE TO MUDSLIDES WHICH GENERALLY AFFECTS ROADWAYS AND TRAINING AREAS. DURING THIS TIME PERIOD, FOG IS OBSERVED 13-14 DAYS OUT OF EACH MONTH DURING THE EARLY MORNING AND LATE AFTERNOONS. VISIBILITY AND CLOUD CEILINGS WILL ULTIMATELY BE REDUCED DURING THOSE PERIODS, INCREASING THE RISK TO DRIVER SAFETY AND IMPACTS TO AIRFIELD OPERATIONS.</a:t>
            </a:r>
          </a:p>
        </p:txBody>
      </p:sp>
    </p:spTree>
    <p:extLst>
      <p:ext uri="{BB962C8B-B14F-4D97-AF65-F5344CB8AC3E}">
        <p14:creationId xmlns:p14="http://schemas.microsoft.com/office/powerpoint/2010/main" val="3295348214"/>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821367" y="304800"/>
            <a:ext cx="5642516" cy="523220"/>
          </a:xfrm>
          <a:prstGeom prst="rect">
            <a:avLst/>
          </a:prstGeom>
        </p:spPr>
        <p:txBody>
          <a:bodyPr wrap="square">
            <a:spAutoFit/>
          </a:bodyPr>
          <a:lstStyle/>
          <a:p>
            <a:pPr algn="ctr">
              <a:defRPr/>
            </a:pPr>
            <a:r>
              <a:rPr lang="en-US" sz="2800" b="1" dirty="0" smtClean="0">
                <a:ln w="50800">
                  <a:solidFill>
                    <a:schemeClr val="bg1">
                      <a:alpha val="0"/>
                    </a:schemeClr>
                  </a:solidFill>
                </a:ln>
                <a:solidFill>
                  <a:srgbClr val="FFFFFF"/>
                </a:solidFill>
                <a:latin typeface="+mj-lt"/>
              </a:rPr>
              <a:t>Winter 2019-2020 Outlook </a:t>
            </a:r>
            <a:endParaRPr lang="en-US" sz="2800" b="1" dirty="0">
              <a:ln w="50800">
                <a:solidFill>
                  <a:schemeClr val="bg1">
                    <a:alpha val="0"/>
                  </a:schemeClr>
                </a:solidFill>
              </a:ln>
              <a:solidFill>
                <a:srgbClr val="FFFFFF"/>
              </a:solidFill>
              <a:latin typeface="+mj-lt"/>
            </a:endParaRPr>
          </a:p>
        </p:txBody>
      </p:sp>
      <p:sp>
        <p:nvSpPr>
          <p:cNvPr id="5" name="Rectangle 4"/>
          <p:cNvSpPr/>
          <p:nvPr/>
        </p:nvSpPr>
        <p:spPr>
          <a:xfrm>
            <a:off x="1062815" y="3364468"/>
            <a:ext cx="2510046" cy="369332"/>
          </a:xfrm>
          <a:prstGeom prst="rect">
            <a:avLst/>
          </a:prstGeom>
        </p:spPr>
        <p:txBody>
          <a:bodyPr wrap="none">
            <a:spAutoFit/>
          </a:bodyPr>
          <a:lstStyle/>
          <a:p>
            <a:pPr algn="ctr" fontAlgn="auto">
              <a:spcBef>
                <a:spcPts val="0"/>
              </a:spcBef>
              <a:spcAft>
                <a:spcPts val="0"/>
              </a:spcAft>
              <a:defRPr/>
            </a:pPr>
            <a:r>
              <a:rPr lang="en-US" b="1" i="1" dirty="0" smtClean="0">
                <a:ln w="50800">
                  <a:solidFill>
                    <a:schemeClr val="bg1">
                      <a:alpha val="0"/>
                    </a:schemeClr>
                  </a:solidFill>
                </a:ln>
                <a:solidFill>
                  <a:schemeClr val="tx1">
                    <a:lumMod val="85000"/>
                    <a:lumOff val="15000"/>
                  </a:schemeClr>
                </a:solidFill>
                <a:effectLst>
                  <a:outerShdw blurRad="38100" dist="38100" dir="2700000" algn="tl">
                    <a:srgbClr val="000000">
                      <a:alpha val="43137"/>
                    </a:srgbClr>
                  </a:outerShdw>
                </a:effectLst>
                <a:cs typeface="Courier New" pitchFamily="49" charset="0"/>
              </a:rPr>
              <a:t>Temperature Outlook</a:t>
            </a:r>
            <a:endParaRPr lang="en-US" b="1" i="1" dirty="0">
              <a:ln w="50800">
                <a:solidFill>
                  <a:schemeClr val="bg1">
                    <a:alpha val="0"/>
                  </a:schemeClr>
                </a:solidFill>
              </a:ln>
              <a:solidFill>
                <a:schemeClr val="tx1">
                  <a:lumMod val="85000"/>
                  <a:lumOff val="15000"/>
                </a:schemeClr>
              </a:solidFill>
              <a:effectLst>
                <a:outerShdw blurRad="38100" dist="38100" dir="2700000" algn="tl">
                  <a:srgbClr val="000000">
                    <a:alpha val="43137"/>
                  </a:srgbClr>
                </a:outerShdw>
              </a:effectLst>
              <a:cs typeface="Courier New" pitchFamily="49" charset="0"/>
            </a:endParaRPr>
          </a:p>
        </p:txBody>
      </p:sp>
      <p:sp>
        <p:nvSpPr>
          <p:cNvPr id="6" name="Rectangle 5"/>
          <p:cNvSpPr/>
          <p:nvPr/>
        </p:nvSpPr>
        <p:spPr>
          <a:xfrm>
            <a:off x="5521067" y="3364468"/>
            <a:ext cx="2518639" cy="369332"/>
          </a:xfrm>
          <a:prstGeom prst="rect">
            <a:avLst/>
          </a:prstGeom>
        </p:spPr>
        <p:txBody>
          <a:bodyPr wrap="none">
            <a:spAutoFit/>
          </a:bodyPr>
          <a:lstStyle/>
          <a:p>
            <a:pPr algn="ctr" fontAlgn="auto">
              <a:spcBef>
                <a:spcPts val="0"/>
              </a:spcBef>
              <a:spcAft>
                <a:spcPts val="0"/>
              </a:spcAft>
              <a:defRPr/>
            </a:pPr>
            <a:r>
              <a:rPr lang="en-US" b="1" i="1" dirty="0" smtClean="0">
                <a:ln w="50800">
                  <a:solidFill>
                    <a:schemeClr val="bg1">
                      <a:alpha val="0"/>
                    </a:schemeClr>
                  </a:solidFill>
                </a:ln>
                <a:solidFill>
                  <a:schemeClr val="tx1">
                    <a:lumMod val="85000"/>
                    <a:lumOff val="15000"/>
                  </a:schemeClr>
                </a:solidFill>
                <a:effectLst>
                  <a:outerShdw blurRad="38100" dist="38100" dir="2700000" algn="tl">
                    <a:srgbClr val="000000">
                      <a:alpha val="43137"/>
                    </a:srgbClr>
                  </a:outerShdw>
                </a:effectLst>
                <a:cs typeface="Courier New" pitchFamily="49" charset="0"/>
              </a:rPr>
              <a:t>Precipitation Outlook</a:t>
            </a:r>
            <a:endParaRPr lang="en-US" b="1" i="1" dirty="0">
              <a:ln w="50800">
                <a:solidFill>
                  <a:schemeClr val="bg1">
                    <a:alpha val="0"/>
                  </a:schemeClr>
                </a:solidFill>
              </a:ln>
              <a:solidFill>
                <a:schemeClr val="tx1">
                  <a:lumMod val="85000"/>
                  <a:lumOff val="15000"/>
                </a:schemeClr>
              </a:solidFill>
              <a:effectLst>
                <a:outerShdw blurRad="38100" dist="38100" dir="2700000" algn="tl">
                  <a:srgbClr val="000000">
                    <a:alpha val="43137"/>
                  </a:srgbClr>
                </a:outerShdw>
              </a:effectLst>
              <a:cs typeface="Courier New" pitchFamily="49" charset="0"/>
            </a:endParaRPr>
          </a:p>
        </p:txBody>
      </p:sp>
      <p:graphicFrame>
        <p:nvGraphicFramePr>
          <p:cNvPr id="11" name="Table 10"/>
          <p:cNvGraphicFramePr>
            <a:graphicFrameLocks noGrp="1"/>
          </p:cNvGraphicFramePr>
          <p:nvPr>
            <p:extLst/>
          </p:nvPr>
        </p:nvGraphicFramePr>
        <p:xfrm>
          <a:off x="0" y="3743960"/>
          <a:ext cx="9144000" cy="2961640"/>
        </p:xfrm>
        <a:graphic>
          <a:graphicData uri="http://schemas.openxmlformats.org/drawingml/2006/table">
            <a:tbl>
              <a:tblPr firstRow="1" bandRow="1">
                <a:tableStyleId>{5C22544A-7EE6-4342-B048-85BDC9FD1C3A}</a:tableStyleId>
              </a:tblPr>
              <a:tblGrid>
                <a:gridCol w="4572000">
                  <a:extLst>
                    <a:ext uri="{9D8B030D-6E8A-4147-A177-3AD203B41FA5}">
                      <a16:colId xmlns:a16="http://schemas.microsoft.com/office/drawing/2014/main" val="20000"/>
                    </a:ext>
                  </a:extLst>
                </a:gridCol>
                <a:gridCol w="4572000">
                  <a:extLst>
                    <a:ext uri="{9D8B030D-6E8A-4147-A177-3AD203B41FA5}">
                      <a16:colId xmlns:a16="http://schemas.microsoft.com/office/drawing/2014/main" val="20001"/>
                    </a:ext>
                  </a:extLst>
                </a:gridCol>
              </a:tblGrid>
              <a:tr h="2961640">
                <a:tc>
                  <a:txBody>
                    <a:bodyPr/>
                    <a:lstStyle/>
                    <a:p>
                      <a:endParaRPr lang="en-US" dirty="0"/>
                    </a:p>
                  </a:txBody>
                  <a:tcPr>
                    <a:lnL w="12700" cmpd="sng">
                      <a:noFill/>
                    </a:lnL>
                    <a:lnR w="12700" cmpd="sng">
                      <a:noFill/>
                    </a:lnR>
                    <a:lnT w="12700" cmpd="sng">
                      <a:noFill/>
                    </a:lnT>
                    <a:lnB w="38100" cmpd="sng">
                      <a:noFill/>
                    </a:lnB>
                    <a:lnTlToBr w="12700" cmpd="sng">
                      <a:noFill/>
                      <a:prstDash val="solid"/>
                    </a:lnTlToBr>
                    <a:lnBlToTr w="12700" cmpd="sng">
                      <a:noFill/>
                      <a:prstDash val="solid"/>
                    </a:lnBlToTr>
                    <a:blipFill dpi="0" rotWithShape="1">
                      <a:blip r:embed="rId2">
                        <a:extLst>
                          <a:ext uri="{28A0092B-C50C-407E-A947-70E740481C1C}">
                            <a14:useLocalDpi xmlns:a14="http://schemas.microsoft.com/office/drawing/2010/main" val="0"/>
                          </a:ext>
                        </a:extLst>
                      </a:blip>
                      <a:srcRect/>
                      <a:stretch>
                        <a:fillRect/>
                      </a:stretch>
                    </a:blipFill>
                  </a:tcPr>
                </a:tc>
                <a:tc>
                  <a:txBody>
                    <a:bodyPr/>
                    <a:lstStyle/>
                    <a:p>
                      <a:endParaRPr lang="en-US" dirty="0"/>
                    </a:p>
                  </a:txBody>
                  <a:tcPr>
                    <a:lnL w="12700" cmpd="sng">
                      <a:noFill/>
                    </a:lnL>
                    <a:blipFill dpi="0" rotWithShape="1">
                      <a:blip r:embed="rId3">
                        <a:extLst>
                          <a:ext uri="{28A0092B-C50C-407E-A947-70E740481C1C}">
                            <a14:useLocalDpi xmlns:a14="http://schemas.microsoft.com/office/drawing/2010/main" val="0"/>
                          </a:ext>
                        </a:extLst>
                      </a:blip>
                      <a:srcRect/>
                      <a:stretch>
                        <a:fillRect/>
                      </a:stretch>
                    </a:blipFill>
                  </a:tcPr>
                </a:tc>
                <a:extLst>
                  <a:ext uri="{0D108BD9-81ED-4DB2-BD59-A6C34878D82A}">
                    <a16:rowId xmlns:a16="http://schemas.microsoft.com/office/drawing/2014/main" val="10000"/>
                  </a:ext>
                </a:extLst>
              </a:tr>
            </a:tbl>
          </a:graphicData>
        </a:graphic>
      </p:graphicFrame>
      <p:sp>
        <p:nvSpPr>
          <p:cNvPr id="7" name="Half Frame 6"/>
          <p:cNvSpPr/>
          <p:nvPr/>
        </p:nvSpPr>
        <p:spPr bwMode="auto">
          <a:xfrm>
            <a:off x="413210" y="1505307"/>
            <a:ext cx="3625389" cy="1859161"/>
          </a:xfrm>
          <a:prstGeom prst="halfFrame">
            <a:avLst>
              <a:gd name="adj1" fmla="val 27081"/>
              <a:gd name="adj2" fmla="val 15734"/>
            </a:avLst>
          </a:prstGeom>
          <a:solidFill>
            <a:srgbClr val="CE4132"/>
          </a:solidFill>
          <a:ln w="9525" cap="flat" cmpd="sng" algn="ctr">
            <a:solidFill>
              <a:schemeClr val="tx1"/>
            </a:solidFill>
            <a:prstDash val="solid"/>
            <a:round/>
            <a:headEnd type="none" w="med" len="med"/>
            <a:tailEnd type="none" w="med" len="med"/>
          </a:ln>
          <a:effectLst>
            <a:outerShdw dist="76200" dir="5400000" algn="ctr" rotWithShape="0">
              <a:srgbClr val="000000"/>
            </a:outerShdw>
          </a:effectLst>
        </p:spPr>
        <p:txBody>
          <a:bodyPr/>
          <a:lstStyle/>
          <a:p>
            <a:pPr eaLnBrk="0" fontAlgn="base" hangingPunct="0">
              <a:spcBef>
                <a:spcPct val="0"/>
              </a:spcBef>
              <a:spcAft>
                <a:spcPct val="0"/>
              </a:spcAft>
              <a:defRPr/>
            </a:pPr>
            <a:endParaRPr lang="en-US">
              <a:solidFill>
                <a:srgbClr val="000000"/>
              </a:solidFill>
            </a:endParaRPr>
          </a:p>
        </p:txBody>
      </p:sp>
      <p:sp>
        <p:nvSpPr>
          <p:cNvPr id="8" name="Rectangle 7"/>
          <p:cNvSpPr/>
          <p:nvPr/>
        </p:nvSpPr>
        <p:spPr bwMode="auto">
          <a:xfrm>
            <a:off x="617626" y="1793138"/>
            <a:ext cx="6697574" cy="1353148"/>
          </a:xfrm>
          <a:prstGeom prst="rect">
            <a:avLst/>
          </a:prstGeom>
          <a:solidFill>
            <a:schemeClr val="accent4">
              <a:lumMod val="75000"/>
              <a:lumOff val="25000"/>
            </a:schemeClr>
          </a:solidFill>
          <a:ln w="9525" cap="flat" cmpd="sng" algn="ctr">
            <a:solidFill>
              <a:schemeClr val="tx1"/>
            </a:solidFill>
            <a:prstDash val="solid"/>
            <a:round/>
            <a:headEnd type="none" w="med" len="med"/>
            <a:tailEnd type="none" w="med" len="med"/>
          </a:ln>
          <a:effectLst/>
        </p:spPr>
        <p:txBody>
          <a:bodyPr/>
          <a:lstStyle/>
          <a:p>
            <a:pPr eaLnBrk="0" fontAlgn="base" hangingPunct="0">
              <a:spcBef>
                <a:spcPct val="0"/>
              </a:spcBef>
              <a:spcAft>
                <a:spcPct val="0"/>
              </a:spcAft>
              <a:defRPr/>
            </a:pPr>
            <a:endParaRPr lang="en-US" dirty="0">
              <a:solidFill>
                <a:srgbClr val="000000"/>
              </a:solidFill>
            </a:endParaRPr>
          </a:p>
        </p:txBody>
      </p:sp>
      <p:sp>
        <p:nvSpPr>
          <p:cNvPr id="10" name="Rectangle 9"/>
          <p:cNvSpPr/>
          <p:nvPr/>
        </p:nvSpPr>
        <p:spPr>
          <a:xfrm>
            <a:off x="413210" y="1505381"/>
            <a:ext cx="3015790" cy="492443"/>
          </a:xfrm>
          <a:prstGeom prst="rect">
            <a:avLst/>
          </a:prstGeom>
          <a:noFill/>
          <a:ln>
            <a:noFill/>
          </a:ln>
        </p:spPr>
        <p:txBody>
          <a:bodyPr wrap="square" anchor="ctr">
            <a:spAutoFit/>
            <a:scene3d>
              <a:camera prst="orthographicFront"/>
              <a:lightRig rig="balanced" dir="t">
                <a:rot lat="0" lon="0" rev="2100000"/>
              </a:lightRig>
            </a:scene3d>
            <a:sp3d extrusionH="57150" prstMaterial="metal">
              <a:bevelT w="38100" h="25400"/>
              <a:extrusionClr>
                <a:schemeClr val="bg1"/>
              </a:extrusionClr>
              <a:contourClr>
                <a:schemeClr val="bg2"/>
              </a:contourClr>
            </a:sp3d>
          </a:bodyPr>
          <a:lstStyle/>
          <a:p>
            <a:pPr>
              <a:defRPr/>
            </a:pPr>
            <a:r>
              <a:rPr lang="en-US" sz="1400" b="1" i="1" dirty="0" smtClean="0">
                <a:ln w="50800">
                  <a:solidFill>
                    <a:srgbClr val="FFFFFF">
                      <a:alpha val="0"/>
                    </a:srgbClr>
                  </a:solidFill>
                </a:ln>
                <a:solidFill>
                  <a:srgbClr val="FFFFFF"/>
                </a:solidFill>
                <a:effectLst>
                  <a:outerShdw blurRad="38100" dist="38100" dir="2700000" algn="tl">
                    <a:srgbClr val="000000">
                      <a:alpha val="43137"/>
                    </a:srgbClr>
                  </a:outerShdw>
                </a:effectLst>
              </a:rPr>
              <a:t>November – March’s Climatology</a:t>
            </a:r>
            <a:endParaRPr lang="en-US" sz="1400" b="1" i="1" dirty="0">
              <a:ln w="50800">
                <a:solidFill>
                  <a:srgbClr val="FFFFFF">
                    <a:alpha val="0"/>
                  </a:srgbClr>
                </a:solidFill>
              </a:ln>
              <a:solidFill>
                <a:srgbClr val="FFFFFF"/>
              </a:solidFill>
              <a:effectLst>
                <a:outerShdw blurRad="38100" dist="38100" dir="2700000" algn="tl">
                  <a:srgbClr val="000000">
                    <a:alpha val="43137"/>
                  </a:srgbClr>
                </a:outerShdw>
              </a:effectLst>
            </a:endParaRPr>
          </a:p>
          <a:p>
            <a:pPr>
              <a:defRPr/>
            </a:pPr>
            <a:endParaRPr lang="en-US" sz="1200" b="1" i="1" dirty="0">
              <a:ln w="50800">
                <a:solidFill>
                  <a:srgbClr val="FFFFFF">
                    <a:alpha val="0"/>
                  </a:srgbClr>
                </a:solidFill>
              </a:ln>
              <a:solidFill>
                <a:srgbClr val="FFFFFF"/>
              </a:solidFill>
              <a:effectLst>
                <a:outerShdw blurRad="38100" dist="38100" dir="2700000" algn="tl">
                  <a:srgbClr val="000000">
                    <a:alpha val="43137"/>
                  </a:srgbClr>
                </a:outerShdw>
              </a:effectLst>
            </a:endParaRPr>
          </a:p>
        </p:txBody>
      </p:sp>
      <p:sp>
        <p:nvSpPr>
          <p:cNvPr id="12" name="Rectangle 11"/>
          <p:cNvSpPr/>
          <p:nvPr/>
        </p:nvSpPr>
        <p:spPr>
          <a:xfrm>
            <a:off x="762000" y="2667000"/>
            <a:ext cx="1752600" cy="492443"/>
          </a:xfrm>
          <a:prstGeom prst="rect">
            <a:avLst/>
          </a:prstGeom>
          <a:noFill/>
          <a:ln>
            <a:noFill/>
          </a:ln>
        </p:spPr>
        <p:txBody>
          <a:bodyPr wrap="square">
            <a:spAutoFit/>
            <a:scene3d>
              <a:camera prst="orthographicFront"/>
              <a:lightRig rig="balanced" dir="t">
                <a:rot lat="0" lon="0" rev="2100000"/>
              </a:lightRig>
            </a:scene3d>
            <a:sp3d extrusionH="57150" prstMaterial="metal">
              <a:bevelT w="38100" h="25400"/>
              <a:extrusionClr>
                <a:schemeClr val="bg1"/>
              </a:extrusionClr>
              <a:contourClr>
                <a:schemeClr val="bg2"/>
              </a:contourClr>
            </a:sp3d>
          </a:bodyPr>
          <a:lstStyle/>
          <a:p>
            <a:pPr algn="ctr">
              <a:defRPr/>
            </a:pPr>
            <a:r>
              <a:rPr lang="en-US" sz="1200" b="1" i="1" dirty="0" smtClean="0">
                <a:ln w="50800">
                  <a:solidFill>
                    <a:srgbClr val="FFFFFF">
                      <a:alpha val="41000"/>
                    </a:srgbClr>
                  </a:solidFill>
                </a:ln>
                <a:solidFill>
                  <a:schemeClr val="bg2"/>
                </a:solidFill>
                <a:effectLst>
                  <a:outerShdw blurRad="38100" dist="38100" dir="2700000" algn="tl">
                    <a:srgbClr val="000000">
                      <a:alpha val="43137"/>
                    </a:srgbClr>
                  </a:outerShdw>
                </a:effectLst>
                <a:cs typeface="Arial" panose="020B0604020202020204" pitchFamily="34" charset="0"/>
              </a:rPr>
              <a:t>Average Temperature</a:t>
            </a:r>
          </a:p>
          <a:p>
            <a:pPr>
              <a:defRPr/>
            </a:pPr>
            <a:r>
              <a:rPr lang="en-US" sz="1400" b="1" i="1" dirty="0" smtClean="0">
                <a:ln w="50800">
                  <a:solidFill>
                    <a:srgbClr val="FFFFFF">
                      <a:alpha val="41000"/>
                    </a:srgbClr>
                  </a:solidFill>
                </a:ln>
                <a:solidFill>
                  <a:srgbClr val="FF000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Max </a:t>
            </a:r>
            <a:r>
              <a:rPr lang="en-US" sz="1400" b="1" i="1" dirty="0">
                <a:ln w="50800">
                  <a:solidFill>
                    <a:srgbClr val="FFFFFF">
                      <a:alpha val="41000"/>
                    </a:srgbClr>
                  </a:solidFill>
                </a:ln>
                <a:solidFill>
                  <a:srgbClr val="FF000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US" sz="1400" b="1" i="1" dirty="0" smtClean="0">
                <a:ln w="50800">
                  <a:solidFill>
                    <a:srgbClr val="FFFFFF">
                      <a:alpha val="41000"/>
                    </a:srgbClr>
                  </a:solidFill>
                </a:ln>
                <a:solidFill>
                  <a:srgbClr val="FF000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69˚  </a:t>
            </a:r>
            <a:r>
              <a:rPr lang="en-US" sz="1400" b="1" i="1" dirty="0" smtClean="0">
                <a:ln w="50800">
                  <a:solidFill>
                    <a:srgbClr val="FFFFFF">
                      <a:alpha val="41000"/>
                    </a:srgbClr>
                  </a:solidFill>
                </a:ln>
                <a:solidFill>
                  <a:srgbClr val="0070C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Min </a:t>
            </a:r>
            <a:r>
              <a:rPr lang="en-US" sz="1400" b="1" i="1" dirty="0">
                <a:ln w="50800">
                  <a:solidFill>
                    <a:srgbClr val="FFFFFF">
                      <a:alpha val="41000"/>
                    </a:srgbClr>
                  </a:solidFill>
                </a:ln>
                <a:solidFill>
                  <a:srgbClr val="0070C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US" sz="1400" b="1" i="1" dirty="0" smtClean="0">
                <a:ln w="50800">
                  <a:solidFill>
                    <a:srgbClr val="FFFFFF">
                      <a:alpha val="41000"/>
                    </a:srgbClr>
                  </a:solidFill>
                </a:ln>
                <a:solidFill>
                  <a:srgbClr val="0070C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45°</a:t>
            </a:r>
            <a:endParaRPr lang="en-US" sz="1400" b="1" i="1" dirty="0">
              <a:ln w="50800">
                <a:solidFill>
                  <a:srgbClr val="FFFFFF">
                    <a:alpha val="41000"/>
                  </a:srgbClr>
                </a:solidFill>
              </a:ln>
              <a:solidFill>
                <a:srgbClr val="0070C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p:txBody>
      </p:sp>
      <p:sp>
        <p:nvSpPr>
          <p:cNvPr id="13" name="Rectangle 12"/>
          <p:cNvSpPr/>
          <p:nvPr/>
        </p:nvSpPr>
        <p:spPr>
          <a:xfrm>
            <a:off x="5646070" y="2501142"/>
            <a:ext cx="1678940" cy="492443"/>
          </a:xfrm>
          <a:prstGeom prst="rect">
            <a:avLst/>
          </a:prstGeom>
          <a:noFill/>
          <a:ln>
            <a:noFill/>
          </a:ln>
        </p:spPr>
        <p:txBody>
          <a:bodyPr wrap="square">
            <a:spAutoFit/>
            <a:scene3d>
              <a:camera prst="orthographicFront"/>
              <a:lightRig rig="balanced" dir="t">
                <a:rot lat="0" lon="0" rev="2100000"/>
              </a:lightRig>
            </a:scene3d>
            <a:sp3d extrusionH="57150" prstMaterial="metal">
              <a:bevelT w="38100" h="25400"/>
              <a:extrusionClr>
                <a:schemeClr val="bg1"/>
              </a:extrusionClr>
              <a:contourClr>
                <a:schemeClr val="bg2"/>
              </a:contourClr>
            </a:sp3d>
          </a:bodyPr>
          <a:lstStyle/>
          <a:p>
            <a:pPr algn="ctr">
              <a:defRPr/>
            </a:pPr>
            <a:r>
              <a:rPr lang="en-US" sz="1200" b="1" i="1" dirty="0" smtClean="0">
                <a:ln w="50800">
                  <a:solidFill>
                    <a:srgbClr val="FFFFFF">
                      <a:alpha val="41000"/>
                    </a:srgbClr>
                  </a:solidFill>
                </a:ln>
                <a:solidFill>
                  <a:srgbClr val="FFFFFF">
                    <a:lumMod val="50000"/>
                  </a:srgbClr>
                </a:solidFill>
                <a:effectLst>
                  <a:outerShdw blurRad="38100" dist="38100" dir="2700000" algn="tl">
                    <a:srgbClr val="000000">
                      <a:alpha val="43137"/>
                    </a:srgbClr>
                  </a:outerShdw>
                </a:effectLst>
              </a:rPr>
              <a:t>Average </a:t>
            </a:r>
            <a:r>
              <a:rPr lang="en-US" sz="1200" b="1" i="1" dirty="0" err="1" smtClean="0">
                <a:ln w="50800">
                  <a:solidFill>
                    <a:srgbClr val="FFFFFF">
                      <a:alpha val="41000"/>
                    </a:srgbClr>
                  </a:solidFill>
                </a:ln>
                <a:solidFill>
                  <a:srgbClr val="FFFFFF">
                    <a:lumMod val="50000"/>
                  </a:srgbClr>
                </a:solidFill>
                <a:effectLst>
                  <a:outerShdw blurRad="38100" dist="38100" dir="2700000" algn="tl">
                    <a:srgbClr val="000000">
                      <a:alpha val="43137"/>
                    </a:srgbClr>
                  </a:outerShdw>
                </a:effectLst>
              </a:rPr>
              <a:t>SkyCon</a:t>
            </a:r>
            <a:endParaRPr lang="en-US" sz="1200" b="1" i="1" dirty="0" smtClean="0">
              <a:ln w="50800">
                <a:solidFill>
                  <a:srgbClr val="FFFFFF">
                    <a:alpha val="41000"/>
                  </a:srgbClr>
                </a:solidFill>
              </a:ln>
              <a:solidFill>
                <a:srgbClr val="FFFFFF">
                  <a:lumMod val="50000"/>
                </a:srgbClr>
              </a:solidFill>
              <a:effectLst>
                <a:outerShdw blurRad="38100" dist="38100" dir="2700000" algn="tl">
                  <a:srgbClr val="000000">
                    <a:alpha val="43137"/>
                  </a:srgbClr>
                </a:outerShdw>
              </a:effectLst>
            </a:endParaRPr>
          </a:p>
          <a:p>
            <a:pPr algn="ctr">
              <a:defRPr/>
            </a:pPr>
            <a:r>
              <a:rPr lang="en-US" sz="1400" b="1" i="1" dirty="0" smtClean="0">
                <a:ln w="50800">
                  <a:solidFill>
                    <a:srgbClr val="FFFFFF">
                      <a:alpha val="41000"/>
                    </a:srgbClr>
                  </a:solidFill>
                </a:ln>
                <a:solidFill>
                  <a:srgbClr val="FFFF0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Mostly Cloudy</a:t>
            </a:r>
            <a:endParaRPr lang="en-US" sz="1400" b="1" i="1" dirty="0">
              <a:ln w="50800">
                <a:solidFill>
                  <a:srgbClr val="FFFFFF">
                    <a:alpha val="41000"/>
                  </a:srgbClr>
                </a:solidFill>
              </a:ln>
              <a:solidFill>
                <a:srgbClr val="FFFF0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p:txBody>
      </p:sp>
      <p:sp>
        <p:nvSpPr>
          <p:cNvPr id="14" name="Rectangle 13"/>
          <p:cNvSpPr/>
          <p:nvPr/>
        </p:nvSpPr>
        <p:spPr>
          <a:xfrm>
            <a:off x="2374221" y="2451718"/>
            <a:ext cx="1764118" cy="892552"/>
          </a:xfrm>
          <a:prstGeom prst="rect">
            <a:avLst/>
          </a:prstGeom>
          <a:noFill/>
          <a:ln>
            <a:noFill/>
          </a:ln>
        </p:spPr>
        <p:txBody>
          <a:bodyPr wrap="square">
            <a:spAutoFit/>
            <a:scene3d>
              <a:camera prst="orthographicFront"/>
              <a:lightRig rig="balanced" dir="t">
                <a:rot lat="0" lon="0" rev="2100000"/>
              </a:lightRig>
            </a:scene3d>
            <a:sp3d extrusionH="57150" prstMaterial="metal">
              <a:bevelT w="38100" h="25400"/>
              <a:extrusionClr>
                <a:schemeClr val="bg1"/>
              </a:extrusionClr>
              <a:contourClr>
                <a:schemeClr val="bg2"/>
              </a:contourClr>
            </a:sp3d>
          </a:bodyPr>
          <a:lstStyle/>
          <a:p>
            <a:pPr algn="ctr">
              <a:defRPr/>
            </a:pPr>
            <a:r>
              <a:rPr lang="en-US" sz="1200" b="1" i="1" dirty="0" smtClean="0">
                <a:ln w="50800">
                  <a:solidFill>
                    <a:srgbClr val="FFFFFF">
                      <a:alpha val="41000"/>
                    </a:srgbClr>
                  </a:solidFill>
                </a:ln>
                <a:solidFill>
                  <a:srgbClr val="FFFFFF">
                    <a:lumMod val="50000"/>
                  </a:srgbClr>
                </a:solidFill>
                <a:effectLst>
                  <a:outerShdw blurRad="38100" dist="38100" dir="2700000" algn="tl">
                    <a:srgbClr val="000000">
                      <a:alpha val="43137"/>
                    </a:srgbClr>
                  </a:outerShdw>
                </a:effectLst>
              </a:rPr>
              <a:t>Average Winds</a:t>
            </a:r>
          </a:p>
          <a:p>
            <a:pPr algn="ctr">
              <a:defRPr/>
            </a:pPr>
            <a:r>
              <a:rPr lang="en-US" sz="1400" b="1" i="1" dirty="0" smtClean="0">
                <a:ln w="50800">
                  <a:solidFill>
                    <a:srgbClr val="FFFFFF">
                      <a:alpha val="41000"/>
                    </a:srgbClr>
                  </a:solidFill>
                </a:ln>
                <a:solidFill>
                  <a:srgbClr val="FFFF00"/>
                </a:solidFill>
                <a:effectLst>
                  <a:outerShdw blurRad="38100" dist="38100" dir="2700000" algn="tl">
                    <a:srgbClr val="000000">
                      <a:alpha val="43137"/>
                    </a:srgbClr>
                  </a:outerShdw>
                </a:effectLst>
                <a:latin typeface="Calibri" panose="020F0502020204030204" pitchFamily="34" charset="0"/>
              </a:rPr>
              <a:t>Nov-Dec NE@08KTS</a:t>
            </a:r>
          </a:p>
          <a:p>
            <a:pPr algn="ctr">
              <a:defRPr/>
            </a:pPr>
            <a:r>
              <a:rPr lang="en-US" sz="1400" b="1" i="1" dirty="0" smtClean="0">
                <a:ln w="50800">
                  <a:solidFill>
                    <a:srgbClr val="FFFFFF">
                      <a:alpha val="41000"/>
                    </a:srgbClr>
                  </a:solidFill>
                </a:ln>
                <a:solidFill>
                  <a:srgbClr val="FFFF00"/>
                </a:solidFill>
                <a:effectLst>
                  <a:outerShdw blurRad="38100" dist="38100" dir="2700000" algn="tl">
                    <a:srgbClr val="000000">
                      <a:alpha val="43137"/>
                    </a:srgbClr>
                  </a:outerShdw>
                </a:effectLst>
                <a:latin typeface="Calibri" panose="020F0502020204030204" pitchFamily="34" charset="0"/>
              </a:rPr>
              <a:t>Jan-Mar SW@10KTS</a:t>
            </a:r>
          </a:p>
          <a:p>
            <a:pPr>
              <a:defRPr/>
            </a:pPr>
            <a:endParaRPr lang="en-US" sz="1200" b="1" i="1" dirty="0" smtClean="0">
              <a:ln w="50800">
                <a:solidFill>
                  <a:srgbClr val="FFFFFF">
                    <a:alpha val="41000"/>
                  </a:srgbClr>
                </a:solidFill>
              </a:ln>
              <a:solidFill>
                <a:srgbClr val="FFFFFF">
                  <a:lumMod val="50000"/>
                </a:srgbClr>
              </a:solidFill>
              <a:effectLst>
                <a:outerShdw blurRad="38100" dist="38100" dir="2700000" algn="tl">
                  <a:srgbClr val="000000">
                    <a:alpha val="43137"/>
                  </a:srgbClr>
                </a:outerShdw>
              </a:effectLst>
              <a:latin typeface="Calibri" panose="020F0502020204030204" pitchFamily="34" charset="0"/>
            </a:endParaRPr>
          </a:p>
        </p:txBody>
      </p:sp>
      <p:pic>
        <p:nvPicPr>
          <p:cNvPr id="17" name="Picture 126" descr="24"/>
          <p:cNvPicPr>
            <a:picLocks noChangeAspect="1" noChangeArrowheads="1"/>
          </p:cNvPicPr>
          <p:nvPr/>
        </p:nvPicPr>
        <p:blipFill>
          <a:blip r:embed="rId4" cstate="print"/>
          <a:srcRect/>
          <a:stretch>
            <a:fillRect/>
          </a:stretch>
        </p:blipFill>
        <p:spPr bwMode="auto">
          <a:xfrm>
            <a:off x="3009940" y="1923010"/>
            <a:ext cx="628630" cy="578132"/>
          </a:xfrm>
          <a:prstGeom prst="rect">
            <a:avLst/>
          </a:prstGeom>
          <a:noFill/>
          <a:ln w="9525">
            <a:noFill/>
            <a:miter lim="800000"/>
            <a:headEnd/>
            <a:tailEnd/>
          </a:ln>
        </p:spPr>
      </p:pic>
      <p:pic>
        <p:nvPicPr>
          <p:cNvPr id="18" name="Picture 150" descr="26"/>
          <p:cNvPicPr>
            <a:picLocks noChangeAspect="1" noChangeArrowheads="1"/>
          </p:cNvPicPr>
          <p:nvPr/>
        </p:nvPicPr>
        <p:blipFill>
          <a:blip r:embed="rId5" cstate="print"/>
          <a:srcRect/>
          <a:stretch>
            <a:fillRect/>
          </a:stretch>
        </p:blipFill>
        <p:spPr bwMode="auto">
          <a:xfrm>
            <a:off x="6082401" y="1905000"/>
            <a:ext cx="775599" cy="775599"/>
          </a:xfrm>
          <a:prstGeom prst="rect">
            <a:avLst/>
          </a:prstGeom>
          <a:noFill/>
          <a:ln w="9525">
            <a:noFill/>
            <a:miter lim="800000"/>
            <a:headEnd/>
            <a:tailEnd/>
          </a:ln>
        </p:spPr>
      </p:pic>
      <p:pic>
        <p:nvPicPr>
          <p:cNvPr id="19" name="Picture 113" descr="11"/>
          <p:cNvPicPr>
            <a:picLocks noChangeAspect="1" noChangeArrowheads="1"/>
          </p:cNvPicPr>
          <p:nvPr/>
        </p:nvPicPr>
        <p:blipFill>
          <a:blip r:embed="rId6" cstate="print"/>
          <a:srcRect/>
          <a:stretch>
            <a:fillRect/>
          </a:stretch>
        </p:blipFill>
        <p:spPr bwMode="auto">
          <a:xfrm>
            <a:off x="4674903" y="1824993"/>
            <a:ext cx="359727" cy="359727"/>
          </a:xfrm>
          <a:prstGeom prst="rect">
            <a:avLst/>
          </a:prstGeom>
          <a:noFill/>
          <a:ln w="9525">
            <a:noFill/>
            <a:miter lim="800000"/>
            <a:headEnd/>
            <a:tailEnd/>
          </a:ln>
        </p:spPr>
      </p:pic>
      <p:sp>
        <p:nvSpPr>
          <p:cNvPr id="20" name="Rectangle 19"/>
          <p:cNvSpPr/>
          <p:nvPr/>
        </p:nvSpPr>
        <p:spPr>
          <a:xfrm>
            <a:off x="3997959" y="2075148"/>
            <a:ext cx="1678940" cy="1123384"/>
          </a:xfrm>
          <a:prstGeom prst="rect">
            <a:avLst/>
          </a:prstGeom>
          <a:noFill/>
          <a:ln>
            <a:noFill/>
          </a:ln>
        </p:spPr>
        <p:txBody>
          <a:bodyPr wrap="square">
            <a:spAutoFit/>
            <a:scene3d>
              <a:camera prst="orthographicFront"/>
              <a:lightRig rig="balanced" dir="t">
                <a:rot lat="0" lon="0" rev="2100000"/>
              </a:lightRig>
            </a:scene3d>
            <a:sp3d extrusionH="57150" prstMaterial="metal">
              <a:bevelT w="38100" h="25400"/>
              <a:extrusionClr>
                <a:schemeClr val="bg1"/>
              </a:extrusionClr>
              <a:contourClr>
                <a:schemeClr val="bg2"/>
              </a:contourClr>
            </a:sp3d>
          </a:bodyPr>
          <a:lstStyle/>
          <a:p>
            <a:pPr algn="ctr">
              <a:defRPr/>
            </a:pPr>
            <a:r>
              <a:rPr lang="en-US" sz="1200" b="1" i="1" dirty="0" smtClean="0">
                <a:ln w="50800">
                  <a:solidFill>
                    <a:srgbClr val="FFFFFF">
                      <a:alpha val="41000"/>
                    </a:srgbClr>
                  </a:solidFill>
                </a:ln>
                <a:solidFill>
                  <a:srgbClr val="FFFFFF">
                    <a:lumMod val="50000"/>
                  </a:srgbClr>
                </a:solidFill>
                <a:effectLst>
                  <a:outerShdw blurRad="38100" dist="38100" dir="2700000" algn="tl">
                    <a:srgbClr val="000000">
                      <a:alpha val="43137"/>
                    </a:srgbClr>
                  </a:outerShdw>
                </a:effectLst>
              </a:rPr>
              <a:t>Rainfall per Month</a:t>
            </a:r>
          </a:p>
          <a:p>
            <a:pPr algn="ctr">
              <a:defRPr/>
            </a:pPr>
            <a:r>
              <a:rPr lang="en-US" sz="1100" b="1" i="1" dirty="0" smtClean="0">
                <a:ln w="50800">
                  <a:solidFill>
                    <a:srgbClr val="FFFFFF">
                      <a:alpha val="41000"/>
                    </a:srgbClr>
                  </a:solidFill>
                </a:ln>
                <a:solidFill>
                  <a:srgbClr val="00B0F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Nov. 2.7 Inches</a:t>
            </a:r>
          </a:p>
          <a:p>
            <a:pPr algn="ctr">
              <a:defRPr/>
            </a:pPr>
            <a:r>
              <a:rPr lang="en-US" sz="1100" b="1" i="1" dirty="0" smtClean="0">
                <a:ln w="50800">
                  <a:solidFill>
                    <a:srgbClr val="FFFFFF">
                      <a:alpha val="41000"/>
                    </a:srgbClr>
                  </a:solidFill>
                </a:ln>
                <a:solidFill>
                  <a:srgbClr val="00B0F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Dec. 3.1 Inches</a:t>
            </a:r>
          </a:p>
          <a:p>
            <a:pPr algn="ctr">
              <a:defRPr/>
            </a:pPr>
            <a:r>
              <a:rPr lang="en-US" sz="1100" b="1" i="1" dirty="0" smtClean="0">
                <a:ln w="50800">
                  <a:solidFill>
                    <a:srgbClr val="FFFFFF">
                      <a:alpha val="41000"/>
                    </a:srgbClr>
                  </a:solidFill>
                </a:ln>
                <a:solidFill>
                  <a:srgbClr val="00B0F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Jan. 4.1 Inches</a:t>
            </a:r>
          </a:p>
          <a:p>
            <a:pPr algn="ctr">
              <a:defRPr/>
            </a:pPr>
            <a:r>
              <a:rPr lang="en-US" sz="1100" b="1" i="1" dirty="0" smtClean="0">
                <a:ln w="50800">
                  <a:solidFill>
                    <a:srgbClr val="FFFFFF">
                      <a:alpha val="41000"/>
                    </a:srgbClr>
                  </a:solidFill>
                </a:ln>
                <a:solidFill>
                  <a:srgbClr val="00B0F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Feb. 8.3 Inches</a:t>
            </a:r>
          </a:p>
          <a:p>
            <a:pPr algn="ctr">
              <a:defRPr/>
            </a:pPr>
            <a:r>
              <a:rPr lang="en-US" sz="1100" b="1" i="1" dirty="0" smtClean="0">
                <a:ln w="50800">
                  <a:solidFill>
                    <a:srgbClr val="FFFFFF">
                      <a:alpha val="41000"/>
                    </a:srgbClr>
                  </a:solidFill>
                </a:ln>
                <a:solidFill>
                  <a:srgbClr val="00B0F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Mar. 4.3 Inches</a:t>
            </a:r>
            <a:endParaRPr lang="en-US" sz="1100" b="1" i="1" dirty="0">
              <a:ln w="50800">
                <a:solidFill>
                  <a:srgbClr val="FFFFFF">
                    <a:alpha val="41000"/>
                  </a:srgbClr>
                </a:solidFill>
              </a:ln>
              <a:solidFill>
                <a:srgbClr val="00B0F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p:txBody>
      </p:sp>
      <p:pic>
        <p:nvPicPr>
          <p:cNvPr id="21" name="Picture 134" descr="32"/>
          <p:cNvPicPr>
            <a:picLocks noChangeAspect="1" noChangeArrowheads="1"/>
          </p:cNvPicPr>
          <p:nvPr/>
        </p:nvPicPr>
        <p:blipFill>
          <a:blip r:embed="rId7" cstate="print"/>
          <a:srcRect/>
          <a:stretch>
            <a:fillRect/>
          </a:stretch>
        </p:blipFill>
        <p:spPr bwMode="auto">
          <a:xfrm>
            <a:off x="1237210" y="1923010"/>
            <a:ext cx="820190" cy="820190"/>
          </a:xfrm>
          <a:prstGeom prst="rect">
            <a:avLst/>
          </a:prstGeom>
          <a:noFill/>
          <a:ln w="9525">
            <a:noFill/>
            <a:miter lim="800000"/>
            <a:headEnd/>
            <a:tailEnd/>
          </a:ln>
        </p:spPr>
      </p:pic>
    </p:spTree>
    <p:extLst>
      <p:ext uri="{BB962C8B-B14F-4D97-AF65-F5344CB8AC3E}">
        <p14:creationId xmlns:p14="http://schemas.microsoft.com/office/powerpoint/2010/main" val="212689269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02420" y="304800"/>
            <a:ext cx="5776331" cy="523220"/>
          </a:xfrm>
          <a:prstGeom prst="rect">
            <a:avLst/>
          </a:prstGeom>
        </p:spPr>
        <p:txBody>
          <a:bodyPr wrap="square">
            <a:spAutoFit/>
          </a:bodyPr>
          <a:lstStyle/>
          <a:p>
            <a:pPr algn="ctr">
              <a:defRPr/>
            </a:pPr>
            <a:r>
              <a:rPr lang="en-US" sz="2800" dirty="0" smtClean="0">
                <a:ln w="50800">
                  <a:solidFill>
                    <a:schemeClr val="bg1">
                      <a:alpha val="0"/>
                    </a:schemeClr>
                  </a:solidFill>
                </a:ln>
                <a:solidFill>
                  <a:srgbClr val="FFFFFF"/>
                </a:solidFill>
                <a:latin typeface="+mj-lt"/>
              </a:rPr>
              <a:t> Winter 2019-2020 Outlook </a:t>
            </a:r>
            <a:endParaRPr lang="en-US" sz="2800" dirty="0">
              <a:ln w="50800">
                <a:solidFill>
                  <a:schemeClr val="bg1">
                    <a:alpha val="0"/>
                  </a:schemeClr>
                </a:solidFill>
              </a:ln>
              <a:solidFill>
                <a:srgbClr val="FFFFFF"/>
              </a:solidFill>
              <a:latin typeface="+mj-lt"/>
            </a:endParaRPr>
          </a:p>
        </p:txBody>
      </p:sp>
      <p:sp>
        <p:nvSpPr>
          <p:cNvPr id="5" name="Rectangle 4"/>
          <p:cNvSpPr/>
          <p:nvPr/>
        </p:nvSpPr>
        <p:spPr>
          <a:xfrm>
            <a:off x="1062815" y="3364468"/>
            <a:ext cx="2510046" cy="369332"/>
          </a:xfrm>
          <a:prstGeom prst="rect">
            <a:avLst/>
          </a:prstGeom>
        </p:spPr>
        <p:txBody>
          <a:bodyPr wrap="none">
            <a:spAutoFit/>
          </a:bodyPr>
          <a:lstStyle/>
          <a:p>
            <a:pPr algn="ctr" fontAlgn="auto">
              <a:spcBef>
                <a:spcPts val="0"/>
              </a:spcBef>
              <a:spcAft>
                <a:spcPts val="0"/>
              </a:spcAft>
              <a:defRPr/>
            </a:pPr>
            <a:r>
              <a:rPr lang="en-US" b="1" i="1" dirty="0" smtClean="0">
                <a:ln w="50800">
                  <a:solidFill>
                    <a:schemeClr val="bg1">
                      <a:alpha val="0"/>
                    </a:schemeClr>
                  </a:solidFill>
                </a:ln>
                <a:solidFill>
                  <a:schemeClr val="tx1">
                    <a:lumMod val="85000"/>
                    <a:lumOff val="15000"/>
                  </a:schemeClr>
                </a:solidFill>
                <a:effectLst>
                  <a:outerShdw blurRad="38100" dist="38100" dir="2700000" algn="tl">
                    <a:srgbClr val="000000">
                      <a:alpha val="43137"/>
                    </a:srgbClr>
                  </a:outerShdw>
                </a:effectLst>
                <a:cs typeface="Courier New" pitchFamily="49" charset="0"/>
              </a:rPr>
              <a:t>Temperature Outlook</a:t>
            </a:r>
            <a:endParaRPr lang="en-US" b="1" i="1" dirty="0">
              <a:ln w="50800">
                <a:solidFill>
                  <a:schemeClr val="bg1">
                    <a:alpha val="0"/>
                  </a:schemeClr>
                </a:solidFill>
              </a:ln>
              <a:solidFill>
                <a:schemeClr val="tx1">
                  <a:lumMod val="85000"/>
                  <a:lumOff val="15000"/>
                </a:schemeClr>
              </a:solidFill>
              <a:effectLst>
                <a:outerShdw blurRad="38100" dist="38100" dir="2700000" algn="tl">
                  <a:srgbClr val="000000">
                    <a:alpha val="43137"/>
                  </a:srgbClr>
                </a:outerShdw>
              </a:effectLst>
              <a:cs typeface="Courier New" pitchFamily="49" charset="0"/>
            </a:endParaRPr>
          </a:p>
        </p:txBody>
      </p:sp>
      <p:sp>
        <p:nvSpPr>
          <p:cNvPr id="6" name="Rectangle 5"/>
          <p:cNvSpPr/>
          <p:nvPr/>
        </p:nvSpPr>
        <p:spPr>
          <a:xfrm>
            <a:off x="5521067" y="3364468"/>
            <a:ext cx="2518639" cy="369332"/>
          </a:xfrm>
          <a:prstGeom prst="rect">
            <a:avLst/>
          </a:prstGeom>
        </p:spPr>
        <p:txBody>
          <a:bodyPr wrap="none">
            <a:spAutoFit/>
          </a:bodyPr>
          <a:lstStyle/>
          <a:p>
            <a:pPr algn="ctr" fontAlgn="auto">
              <a:spcBef>
                <a:spcPts val="0"/>
              </a:spcBef>
              <a:spcAft>
                <a:spcPts val="0"/>
              </a:spcAft>
              <a:defRPr/>
            </a:pPr>
            <a:r>
              <a:rPr lang="en-US" b="1" i="1" dirty="0" smtClean="0">
                <a:ln w="50800">
                  <a:solidFill>
                    <a:schemeClr val="bg1">
                      <a:alpha val="0"/>
                    </a:schemeClr>
                  </a:solidFill>
                </a:ln>
                <a:solidFill>
                  <a:schemeClr val="tx1">
                    <a:lumMod val="85000"/>
                    <a:lumOff val="15000"/>
                  </a:schemeClr>
                </a:solidFill>
                <a:effectLst>
                  <a:outerShdw blurRad="38100" dist="38100" dir="2700000" algn="tl">
                    <a:srgbClr val="000000">
                      <a:alpha val="43137"/>
                    </a:srgbClr>
                  </a:outerShdw>
                </a:effectLst>
                <a:cs typeface="Courier New" pitchFamily="49" charset="0"/>
              </a:rPr>
              <a:t>Precipitation Outlook</a:t>
            </a:r>
            <a:endParaRPr lang="en-US" b="1" i="1" dirty="0">
              <a:ln w="50800">
                <a:solidFill>
                  <a:schemeClr val="bg1">
                    <a:alpha val="0"/>
                  </a:schemeClr>
                </a:solidFill>
              </a:ln>
              <a:solidFill>
                <a:schemeClr val="tx1">
                  <a:lumMod val="85000"/>
                  <a:lumOff val="15000"/>
                </a:schemeClr>
              </a:solidFill>
              <a:effectLst>
                <a:outerShdw blurRad="38100" dist="38100" dir="2700000" algn="tl">
                  <a:srgbClr val="000000">
                    <a:alpha val="43137"/>
                  </a:srgbClr>
                </a:outerShdw>
              </a:effectLst>
              <a:cs typeface="Courier New" pitchFamily="49" charset="0"/>
            </a:endParaRPr>
          </a:p>
        </p:txBody>
      </p:sp>
      <p:graphicFrame>
        <p:nvGraphicFramePr>
          <p:cNvPr id="11" name="Table 10"/>
          <p:cNvGraphicFramePr>
            <a:graphicFrameLocks noGrp="1"/>
          </p:cNvGraphicFramePr>
          <p:nvPr>
            <p:extLst/>
          </p:nvPr>
        </p:nvGraphicFramePr>
        <p:xfrm>
          <a:off x="0" y="3743960"/>
          <a:ext cx="9144000" cy="2961640"/>
        </p:xfrm>
        <a:graphic>
          <a:graphicData uri="http://schemas.openxmlformats.org/drawingml/2006/table">
            <a:tbl>
              <a:tblPr firstRow="1" bandRow="1">
                <a:tableStyleId>{5C22544A-7EE6-4342-B048-85BDC9FD1C3A}</a:tableStyleId>
              </a:tblPr>
              <a:tblGrid>
                <a:gridCol w="4572000">
                  <a:extLst>
                    <a:ext uri="{9D8B030D-6E8A-4147-A177-3AD203B41FA5}">
                      <a16:colId xmlns:a16="http://schemas.microsoft.com/office/drawing/2014/main" val="20000"/>
                    </a:ext>
                  </a:extLst>
                </a:gridCol>
                <a:gridCol w="4572000">
                  <a:extLst>
                    <a:ext uri="{9D8B030D-6E8A-4147-A177-3AD203B41FA5}">
                      <a16:colId xmlns:a16="http://schemas.microsoft.com/office/drawing/2014/main" val="20001"/>
                    </a:ext>
                  </a:extLst>
                </a:gridCol>
              </a:tblGrid>
              <a:tr h="2961640">
                <a:tc>
                  <a:txBody>
                    <a:bodyPr/>
                    <a:lstStyle/>
                    <a:p>
                      <a:endParaRPr lang="en-US" dirty="0"/>
                    </a:p>
                  </a:txBody>
                  <a:tcPr>
                    <a:lnL w="12700" cmpd="sng">
                      <a:noFill/>
                    </a:lnL>
                    <a:lnR w="12700" cmpd="sng">
                      <a:noFill/>
                    </a:lnR>
                    <a:lnT w="12700" cmpd="sng">
                      <a:noFill/>
                    </a:lnT>
                    <a:lnB w="38100" cmpd="sng">
                      <a:noFill/>
                    </a:lnB>
                    <a:lnTlToBr w="12700" cmpd="sng">
                      <a:noFill/>
                      <a:prstDash val="solid"/>
                    </a:lnTlToBr>
                    <a:lnBlToTr w="12700" cmpd="sng">
                      <a:noFill/>
                      <a:prstDash val="solid"/>
                    </a:lnBlToTr>
                    <a:blipFill dpi="0" rotWithShape="1">
                      <a:blip r:embed="rId2"/>
                      <a:srcRect/>
                      <a:stretch>
                        <a:fillRect/>
                      </a:stretch>
                    </a:blipFill>
                  </a:tcPr>
                </a:tc>
                <a:tc>
                  <a:txBody>
                    <a:bodyPr/>
                    <a:lstStyle/>
                    <a:p>
                      <a:endParaRPr lang="en-US" dirty="0"/>
                    </a:p>
                  </a:txBody>
                  <a:tcPr>
                    <a:lnL w="12700" cmpd="sng">
                      <a:noFill/>
                    </a:lnL>
                    <a:blipFill dpi="0" rotWithShape="1">
                      <a:blip r:embed="rId3"/>
                      <a:srcRect/>
                      <a:stretch>
                        <a:fillRect/>
                      </a:stretch>
                    </a:blipFill>
                  </a:tcPr>
                </a:tc>
                <a:extLst>
                  <a:ext uri="{0D108BD9-81ED-4DB2-BD59-A6C34878D82A}">
                    <a16:rowId xmlns:a16="http://schemas.microsoft.com/office/drawing/2014/main" val="10000"/>
                  </a:ext>
                </a:extLst>
              </a:tr>
            </a:tbl>
          </a:graphicData>
        </a:graphic>
      </p:graphicFrame>
      <p:sp>
        <p:nvSpPr>
          <p:cNvPr id="7" name="Half Frame 6"/>
          <p:cNvSpPr/>
          <p:nvPr/>
        </p:nvSpPr>
        <p:spPr bwMode="auto">
          <a:xfrm>
            <a:off x="413210" y="1505307"/>
            <a:ext cx="3625389" cy="1859161"/>
          </a:xfrm>
          <a:prstGeom prst="halfFrame">
            <a:avLst>
              <a:gd name="adj1" fmla="val 27081"/>
              <a:gd name="adj2" fmla="val 15734"/>
            </a:avLst>
          </a:prstGeom>
          <a:solidFill>
            <a:srgbClr val="CE4132"/>
          </a:solidFill>
          <a:ln w="9525" cap="flat" cmpd="sng" algn="ctr">
            <a:solidFill>
              <a:schemeClr val="tx1"/>
            </a:solidFill>
            <a:prstDash val="solid"/>
            <a:round/>
            <a:headEnd type="none" w="med" len="med"/>
            <a:tailEnd type="none" w="med" len="med"/>
          </a:ln>
          <a:effectLst>
            <a:outerShdw dist="76200" dir="5400000" algn="ctr" rotWithShape="0">
              <a:srgbClr val="000000"/>
            </a:outerShdw>
          </a:effectLst>
        </p:spPr>
        <p:txBody>
          <a:bodyPr/>
          <a:lstStyle/>
          <a:p>
            <a:pPr eaLnBrk="0" fontAlgn="base" hangingPunct="0">
              <a:spcBef>
                <a:spcPct val="0"/>
              </a:spcBef>
              <a:spcAft>
                <a:spcPct val="0"/>
              </a:spcAft>
              <a:defRPr/>
            </a:pPr>
            <a:endParaRPr lang="en-US">
              <a:solidFill>
                <a:srgbClr val="000000"/>
              </a:solidFill>
            </a:endParaRPr>
          </a:p>
        </p:txBody>
      </p:sp>
      <p:sp>
        <p:nvSpPr>
          <p:cNvPr id="8" name="Rectangle 7"/>
          <p:cNvSpPr/>
          <p:nvPr/>
        </p:nvSpPr>
        <p:spPr bwMode="auto">
          <a:xfrm>
            <a:off x="617626" y="1793138"/>
            <a:ext cx="6697574" cy="1353148"/>
          </a:xfrm>
          <a:prstGeom prst="rect">
            <a:avLst/>
          </a:prstGeom>
          <a:solidFill>
            <a:schemeClr val="accent4">
              <a:lumMod val="75000"/>
              <a:lumOff val="25000"/>
            </a:schemeClr>
          </a:solidFill>
          <a:ln w="9525" cap="flat" cmpd="sng" algn="ctr">
            <a:solidFill>
              <a:schemeClr val="tx1"/>
            </a:solidFill>
            <a:prstDash val="solid"/>
            <a:round/>
            <a:headEnd type="none" w="med" len="med"/>
            <a:tailEnd type="none" w="med" len="med"/>
          </a:ln>
          <a:effectLst/>
        </p:spPr>
        <p:txBody>
          <a:bodyPr/>
          <a:lstStyle/>
          <a:p>
            <a:pPr eaLnBrk="0" fontAlgn="base" hangingPunct="0">
              <a:spcBef>
                <a:spcPct val="0"/>
              </a:spcBef>
              <a:spcAft>
                <a:spcPct val="0"/>
              </a:spcAft>
              <a:defRPr/>
            </a:pPr>
            <a:endParaRPr lang="en-US" dirty="0">
              <a:solidFill>
                <a:srgbClr val="000000"/>
              </a:solidFill>
            </a:endParaRPr>
          </a:p>
        </p:txBody>
      </p:sp>
      <p:sp>
        <p:nvSpPr>
          <p:cNvPr id="10" name="Rectangle 9"/>
          <p:cNvSpPr/>
          <p:nvPr/>
        </p:nvSpPr>
        <p:spPr>
          <a:xfrm>
            <a:off x="413210" y="1505381"/>
            <a:ext cx="3015790" cy="492443"/>
          </a:xfrm>
          <a:prstGeom prst="rect">
            <a:avLst/>
          </a:prstGeom>
          <a:noFill/>
          <a:ln>
            <a:noFill/>
          </a:ln>
        </p:spPr>
        <p:txBody>
          <a:bodyPr wrap="square" anchor="ctr">
            <a:spAutoFit/>
            <a:scene3d>
              <a:camera prst="orthographicFront"/>
              <a:lightRig rig="balanced" dir="t">
                <a:rot lat="0" lon="0" rev="2100000"/>
              </a:lightRig>
            </a:scene3d>
            <a:sp3d extrusionH="57150" prstMaterial="metal">
              <a:bevelT w="38100" h="25400"/>
              <a:extrusionClr>
                <a:schemeClr val="bg1"/>
              </a:extrusionClr>
              <a:contourClr>
                <a:schemeClr val="bg2"/>
              </a:contourClr>
            </a:sp3d>
          </a:bodyPr>
          <a:lstStyle/>
          <a:p>
            <a:pPr>
              <a:defRPr/>
            </a:pPr>
            <a:r>
              <a:rPr lang="en-US" sz="1400" b="1" i="1" dirty="0" smtClean="0">
                <a:ln w="50800">
                  <a:solidFill>
                    <a:srgbClr val="FFFFFF">
                      <a:alpha val="0"/>
                    </a:srgbClr>
                  </a:solidFill>
                </a:ln>
                <a:solidFill>
                  <a:srgbClr val="FFFFFF"/>
                </a:solidFill>
                <a:effectLst>
                  <a:outerShdw blurRad="38100" dist="38100" dir="2700000" algn="tl">
                    <a:srgbClr val="000000">
                      <a:alpha val="43137"/>
                    </a:srgbClr>
                  </a:outerShdw>
                </a:effectLst>
              </a:rPr>
              <a:t>November – March’s Climatology</a:t>
            </a:r>
            <a:endParaRPr lang="en-US" sz="1400" b="1" i="1" dirty="0">
              <a:ln w="50800">
                <a:solidFill>
                  <a:srgbClr val="FFFFFF">
                    <a:alpha val="0"/>
                  </a:srgbClr>
                </a:solidFill>
              </a:ln>
              <a:solidFill>
                <a:srgbClr val="FFFFFF"/>
              </a:solidFill>
              <a:effectLst>
                <a:outerShdw blurRad="38100" dist="38100" dir="2700000" algn="tl">
                  <a:srgbClr val="000000">
                    <a:alpha val="43137"/>
                  </a:srgbClr>
                </a:outerShdw>
              </a:effectLst>
            </a:endParaRPr>
          </a:p>
          <a:p>
            <a:pPr>
              <a:defRPr/>
            </a:pPr>
            <a:endParaRPr lang="en-US" sz="1200" b="1" i="1" dirty="0">
              <a:ln w="50800">
                <a:solidFill>
                  <a:srgbClr val="FFFFFF">
                    <a:alpha val="0"/>
                  </a:srgbClr>
                </a:solidFill>
              </a:ln>
              <a:solidFill>
                <a:srgbClr val="FFFFFF"/>
              </a:solidFill>
              <a:effectLst>
                <a:outerShdw blurRad="38100" dist="38100" dir="2700000" algn="tl">
                  <a:srgbClr val="000000">
                    <a:alpha val="43137"/>
                  </a:srgbClr>
                </a:outerShdw>
              </a:effectLst>
            </a:endParaRPr>
          </a:p>
        </p:txBody>
      </p:sp>
      <p:sp>
        <p:nvSpPr>
          <p:cNvPr id="12" name="Rectangle 11"/>
          <p:cNvSpPr/>
          <p:nvPr/>
        </p:nvSpPr>
        <p:spPr>
          <a:xfrm>
            <a:off x="762000" y="2667000"/>
            <a:ext cx="1752600" cy="492443"/>
          </a:xfrm>
          <a:prstGeom prst="rect">
            <a:avLst/>
          </a:prstGeom>
          <a:noFill/>
          <a:ln>
            <a:noFill/>
          </a:ln>
        </p:spPr>
        <p:txBody>
          <a:bodyPr wrap="square">
            <a:spAutoFit/>
            <a:scene3d>
              <a:camera prst="orthographicFront"/>
              <a:lightRig rig="balanced" dir="t">
                <a:rot lat="0" lon="0" rev="2100000"/>
              </a:lightRig>
            </a:scene3d>
            <a:sp3d extrusionH="57150" prstMaterial="metal">
              <a:bevelT w="38100" h="25400"/>
              <a:extrusionClr>
                <a:schemeClr val="bg1"/>
              </a:extrusionClr>
              <a:contourClr>
                <a:schemeClr val="bg2"/>
              </a:contourClr>
            </a:sp3d>
          </a:bodyPr>
          <a:lstStyle/>
          <a:p>
            <a:pPr algn="ctr">
              <a:defRPr/>
            </a:pPr>
            <a:r>
              <a:rPr lang="en-US" sz="1200" b="1" i="1" dirty="0" smtClean="0">
                <a:ln w="50800">
                  <a:solidFill>
                    <a:srgbClr val="FFFFFF">
                      <a:alpha val="41000"/>
                    </a:srgbClr>
                  </a:solidFill>
                </a:ln>
                <a:solidFill>
                  <a:schemeClr val="bg2"/>
                </a:solidFill>
                <a:effectLst>
                  <a:outerShdw blurRad="38100" dist="38100" dir="2700000" algn="tl">
                    <a:srgbClr val="000000">
                      <a:alpha val="43137"/>
                    </a:srgbClr>
                  </a:outerShdw>
                </a:effectLst>
                <a:cs typeface="Arial" panose="020B0604020202020204" pitchFamily="34" charset="0"/>
              </a:rPr>
              <a:t>Average Temperature</a:t>
            </a:r>
          </a:p>
          <a:p>
            <a:pPr>
              <a:defRPr/>
            </a:pPr>
            <a:r>
              <a:rPr lang="en-US" sz="1400" b="1" i="1" dirty="0" smtClean="0">
                <a:ln w="50800">
                  <a:solidFill>
                    <a:srgbClr val="FFFFFF">
                      <a:alpha val="41000"/>
                    </a:srgbClr>
                  </a:solidFill>
                </a:ln>
                <a:solidFill>
                  <a:srgbClr val="FF000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Max </a:t>
            </a:r>
            <a:r>
              <a:rPr lang="en-US" sz="1400" b="1" i="1" dirty="0">
                <a:ln w="50800">
                  <a:solidFill>
                    <a:srgbClr val="FFFFFF">
                      <a:alpha val="41000"/>
                    </a:srgbClr>
                  </a:solidFill>
                </a:ln>
                <a:solidFill>
                  <a:srgbClr val="FF000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US" sz="1400" b="1" i="1" dirty="0" smtClean="0">
                <a:ln w="50800">
                  <a:solidFill>
                    <a:srgbClr val="FFFFFF">
                      <a:alpha val="41000"/>
                    </a:srgbClr>
                  </a:solidFill>
                </a:ln>
                <a:solidFill>
                  <a:srgbClr val="FF000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69˚  </a:t>
            </a:r>
            <a:r>
              <a:rPr lang="en-US" sz="1400" b="1" i="1" dirty="0" smtClean="0">
                <a:ln w="50800">
                  <a:solidFill>
                    <a:srgbClr val="FFFFFF">
                      <a:alpha val="41000"/>
                    </a:srgbClr>
                  </a:solidFill>
                </a:ln>
                <a:solidFill>
                  <a:srgbClr val="0070C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Min </a:t>
            </a:r>
            <a:r>
              <a:rPr lang="en-US" sz="1400" b="1" i="1" dirty="0">
                <a:ln w="50800">
                  <a:solidFill>
                    <a:srgbClr val="FFFFFF">
                      <a:alpha val="41000"/>
                    </a:srgbClr>
                  </a:solidFill>
                </a:ln>
                <a:solidFill>
                  <a:srgbClr val="0070C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US" sz="1400" b="1" i="1" dirty="0" smtClean="0">
                <a:ln w="50800">
                  <a:solidFill>
                    <a:srgbClr val="FFFFFF">
                      <a:alpha val="41000"/>
                    </a:srgbClr>
                  </a:solidFill>
                </a:ln>
                <a:solidFill>
                  <a:srgbClr val="0070C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45°</a:t>
            </a:r>
            <a:endParaRPr lang="en-US" sz="1400" b="1" i="1" dirty="0">
              <a:ln w="50800">
                <a:solidFill>
                  <a:srgbClr val="FFFFFF">
                    <a:alpha val="41000"/>
                  </a:srgbClr>
                </a:solidFill>
              </a:ln>
              <a:solidFill>
                <a:srgbClr val="0070C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p:txBody>
      </p:sp>
      <p:sp>
        <p:nvSpPr>
          <p:cNvPr id="13" name="Rectangle 12"/>
          <p:cNvSpPr/>
          <p:nvPr/>
        </p:nvSpPr>
        <p:spPr>
          <a:xfrm>
            <a:off x="5715000" y="2667000"/>
            <a:ext cx="1678940" cy="492443"/>
          </a:xfrm>
          <a:prstGeom prst="rect">
            <a:avLst/>
          </a:prstGeom>
          <a:noFill/>
          <a:ln>
            <a:noFill/>
          </a:ln>
        </p:spPr>
        <p:txBody>
          <a:bodyPr wrap="square">
            <a:spAutoFit/>
            <a:scene3d>
              <a:camera prst="orthographicFront"/>
              <a:lightRig rig="balanced" dir="t">
                <a:rot lat="0" lon="0" rev="2100000"/>
              </a:lightRig>
            </a:scene3d>
            <a:sp3d extrusionH="57150" prstMaterial="metal">
              <a:bevelT w="38100" h="25400"/>
              <a:extrusionClr>
                <a:schemeClr val="bg1"/>
              </a:extrusionClr>
              <a:contourClr>
                <a:schemeClr val="bg2"/>
              </a:contourClr>
            </a:sp3d>
          </a:bodyPr>
          <a:lstStyle/>
          <a:p>
            <a:pPr algn="ctr">
              <a:defRPr/>
            </a:pPr>
            <a:r>
              <a:rPr lang="en-US" sz="1200" b="1" i="1" dirty="0" smtClean="0">
                <a:ln w="50800">
                  <a:solidFill>
                    <a:srgbClr val="FFFFFF">
                      <a:alpha val="41000"/>
                    </a:srgbClr>
                  </a:solidFill>
                </a:ln>
                <a:solidFill>
                  <a:srgbClr val="FFFFFF">
                    <a:lumMod val="50000"/>
                  </a:srgbClr>
                </a:solidFill>
                <a:effectLst>
                  <a:outerShdw blurRad="38100" dist="38100" dir="2700000" algn="tl">
                    <a:srgbClr val="000000">
                      <a:alpha val="43137"/>
                    </a:srgbClr>
                  </a:outerShdw>
                </a:effectLst>
              </a:rPr>
              <a:t>Average </a:t>
            </a:r>
            <a:r>
              <a:rPr lang="en-US" sz="1200" b="1" i="1" dirty="0" err="1" smtClean="0">
                <a:ln w="50800">
                  <a:solidFill>
                    <a:srgbClr val="FFFFFF">
                      <a:alpha val="41000"/>
                    </a:srgbClr>
                  </a:solidFill>
                </a:ln>
                <a:solidFill>
                  <a:srgbClr val="FFFFFF">
                    <a:lumMod val="50000"/>
                  </a:srgbClr>
                </a:solidFill>
                <a:effectLst>
                  <a:outerShdw blurRad="38100" dist="38100" dir="2700000" algn="tl">
                    <a:srgbClr val="000000">
                      <a:alpha val="43137"/>
                    </a:srgbClr>
                  </a:outerShdw>
                </a:effectLst>
              </a:rPr>
              <a:t>SkyCon</a:t>
            </a:r>
            <a:endParaRPr lang="en-US" sz="1200" b="1" i="1" dirty="0" smtClean="0">
              <a:ln w="50800">
                <a:solidFill>
                  <a:srgbClr val="FFFFFF">
                    <a:alpha val="41000"/>
                  </a:srgbClr>
                </a:solidFill>
              </a:ln>
              <a:solidFill>
                <a:srgbClr val="FFFFFF">
                  <a:lumMod val="50000"/>
                </a:srgbClr>
              </a:solidFill>
              <a:effectLst>
                <a:outerShdw blurRad="38100" dist="38100" dir="2700000" algn="tl">
                  <a:srgbClr val="000000">
                    <a:alpha val="43137"/>
                  </a:srgbClr>
                </a:outerShdw>
              </a:effectLst>
            </a:endParaRPr>
          </a:p>
          <a:p>
            <a:pPr algn="ctr">
              <a:defRPr/>
            </a:pPr>
            <a:r>
              <a:rPr lang="en-US" sz="1400" b="1" i="1" dirty="0" smtClean="0">
                <a:ln w="50800">
                  <a:solidFill>
                    <a:srgbClr val="FFFFFF">
                      <a:alpha val="41000"/>
                    </a:srgbClr>
                  </a:solidFill>
                </a:ln>
                <a:solidFill>
                  <a:srgbClr val="FFFF0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Mostly Cloudy</a:t>
            </a:r>
            <a:endParaRPr lang="en-US" sz="1400" b="1" i="1" dirty="0">
              <a:ln w="50800">
                <a:solidFill>
                  <a:srgbClr val="FFFFFF">
                    <a:alpha val="41000"/>
                  </a:srgbClr>
                </a:solidFill>
              </a:ln>
              <a:solidFill>
                <a:srgbClr val="FFFF0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p:txBody>
      </p:sp>
      <p:sp>
        <p:nvSpPr>
          <p:cNvPr id="14" name="Rectangle 13"/>
          <p:cNvSpPr/>
          <p:nvPr/>
        </p:nvSpPr>
        <p:spPr>
          <a:xfrm>
            <a:off x="2423991" y="2464014"/>
            <a:ext cx="1700213" cy="892552"/>
          </a:xfrm>
          <a:prstGeom prst="rect">
            <a:avLst/>
          </a:prstGeom>
          <a:noFill/>
          <a:ln>
            <a:noFill/>
          </a:ln>
        </p:spPr>
        <p:txBody>
          <a:bodyPr wrap="square">
            <a:spAutoFit/>
            <a:scene3d>
              <a:camera prst="orthographicFront"/>
              <a:lightRig rig="balanced" dir="t">
                <a:rot lat="0" lon="0" rev="2100000"/>
              </a:lightRig>
            </a:scene3d>
            <a:sp3d extrusionH="57150" prstMaterial="metal">
              <a:bevelT w="38100" h="25400"/>
              <a:extrusionClr>
                <a:schemeClr val="bg1"/>
              </a:extrusionClr>
              <a:contourClr>
                <a:schemeClr val="bg2"/>
              </a:contourClr>
            </a:sp3d>
          </a:bodyPr>
          <a:lstStyle/>
          <a:p>
            <a:pPr algn="ctr">
              <a:defRPr/>
            </a:pPr>
            <a:r>
              <a:rPr lang="en-US" sz="1200" b="1" i="1" dirty="0" smtClean="0">
                <a:ln w="50800">
                  <a:solidFill>
                    <a:srgbClr val="FFFFFF">
                      <a:alpha val="41000"/>
                    </a:srgbClr>
                  </a:solidFill>
                </a:ln>
                <a:solidFill>
                  <a:srgbClr val="FFFFFF">
                    <a:lumMod val="50000"/>
                  </a:srgbClr>
                </a:solidFill>
                <a:effectLst>
                  <a:outerShdw blurRad="38100" dist="38100" dir="2700000" algn="tl">
                    <a:srgbClr val="000000">
                      <a:alpha val="43137"/>
                    </a:srgbClr>
                  </a:outerShdw>
                </a:effectLst>
              </a:rPr>
              <a:t>Average Winds</a:t>
            </a:r>
          </a:p>
          <a:p>
            <a:pPr algn="ctr">
              <a:defRPr/>
            </a:pPr>
            <a:r>
              <a:rPr lang="en-US" sz="1400" b="1" i="1" dirty="0" smtClean="0">
                <a:ln w="50800">
                  <a:solidFill>
                    <a:srgbClr val="FFFFFF">
                      <a:alpha val="41000"/>
                    </a:srgbClr>
                  </a:solidFill>
                </a:ln>
                <a:solidFill>
                  <a:srgbClr val="FFFF00"/>
                </a:solidFill>
                <a:effectLst>
                  <a:outerShdw blurRad="38100" dist="38100" dir="2700000" algn="tl">
                    <a:srgbClr val="000000">
                      <a:alpha val="43137"/>
                    </a:srgbClr>
                  </a:outerShdw>
                </a:effectLst>
                <a:latin typeface="Calibri" panose="020F0502020204030204" pitchFamily="34" charset="0"/>
              </a:rPr>
              <a:t>Nov-Dec NE@08KTS</a:t>
            </a:r>
          </a:p>
          <a:p>
            <a:pPr algn="ctr">
              <a:defRPr/>
            </a:pPr>
            <a:r>
              <a:rPr lang="en-US" sz="1400" b="1" i="1" dirty="0" smtClean="0">
                <a:ln w="50800">
                  <a:solidFill>
                    <a:srgbClr val="FFFFFF">
                      <a:alpha val="41000"/>
                    </a:srgbClr>
                  </a:solidFill>
                </a:ln>
                <a:solidFill>
                  <a:srgbClr val="FFFF00"/>
                </a:solidFill>
                <a:effectLst>
                  <a:outerShdw blurRad="38100" dist="38100" dir="2700000" algn="tl">
                    <a:srgbClr val="000000">
                      <a:alpha val="43137"/>
                    </a:srgbClr>
                  </a:outerShdw>
                </a:effectLst>
                <a:latin typeface="Calibri" panose="020F0502020204030204" pitchFamily="34" charset="0"/>
              </a:rPr>
              <a:t>Jan-Mar SW@10KTS</a:t>
            </a:r>
          </a:p>
          <a:p>
            <a:pPr>
              <a:defRPr/>
            </a:pPr>
            <a:endParaRPr lang="en-US" sz="1200" b="1" i="1" dirty="0" smtClean="0">
              <a:ln w="50800">
                <a:solidFill>
                  <a:srgbClr val="FFFFFF">
                    <a:alpha val="41000"/>
                  </a:srgbClr>
                </a:solidFill>
              </a:ln>
              <a:solidFill>
                <a:srgbClr val="FFFFFF">
                  <a:lumMod val="50000"/>
                </a:srgbClr>
              </a:solidFill>
              <a:effectLst>
                <a:outerShdw blurRad="38100" dist="38100" dir="2700000" algn="tl">
                  <a:srgbClr val="000000">
                    <a:alpha val="43137"/>
                  </a:srgbClr>
                </a:outerShdw>
              </a:effectLst>
              <a:latin typeface="Calibri" panose="020F0502020204030204" pitchFamily="34" charset="0"/>
            </a:endParaRPr>
          </a:p>
        </p:txBody>
      </p:sp>
      <p:pic>
        <p:nvPicPr>
          <p:cNvPr id="17" name="Picture 126" descr="24"/>
          <p:cNvPicPr>
            <a:picLocks noChangeAspect="1" noChangeArrowheads="1"/>
          </p:cNvPicPr>
          <p:nvPr/>
        </p:nvPicPr>
        <p:blipFill>
          <a:blip r:embed="rId4" cstate="print"/>
          <a:srcRect/>
          <a:stretch>
            <a:fillRect/>
          </a:stretch>
        </p:blipFill>
        <p:spPr bwMode="auto">
          <a:xfrm>
            <a:off x="2998503" y="1931704"/>
            <a:ext cx="735297" cy="615644"/>
          </a:xfrm>
          <a:prstGeom prst="rect">
            <a:avLst/>
          </a:prstGeom>
          <a:noFill/>
          <a:ln w="9525">
            <a:noFill/>
            <a:miter lim="800000"/>
            <a:headEnd/>
            <a:tailEnd/>
          </a:ln>
        </p:spPr>
      </p:pic>
      <p:pic>
        <p:nvPicPr>
          <p:cNvPr id="18" name="Picture 150" descr="26"/>
          <p:cNvPicPr>
            <a:picLocks noChangeAspect="1" noChangeArrowheads="1"/>
          </p:cNvPicPr>
          <p:nvPr/>
        </p:nvPicPr>
        <p:blipFill>
          <a:blip r:embed="rId5" cstate="print"/>
          <a:srcRect/>
          <a:stretch>
            <a:fillRect/>
          </a:stretch>
        </p:blipFill>
        <p:spPr bwMode="auto">
          <a:xfrm>
            <a:off x="6082401" y="1905000"/>
            <a:ext cx="775599" cy="775599"/>
          </a:xfrm>
          <a:prstGeom prst="rect">
            <a:avLst/>
          </a:prstGeom>
          <a:noFill/>
          <a:ln w="9525">
            <a:noFill/>
            <a:miter lim="800000"/>
            <a:headEnd/>
            <a:tailEnd/>
          </a:ln>
        </p:spPr>
      </p:pic>
      <p:pic>
        <p:nvPicPr>
          <p:cNvPr id="19" name="Picture 113" descr="11"/>
          <p:cNvPicPr>
            <a:picLocks noChangeAspect="1" noChangeArrowheads="1"/>
          </p:cNvPicPr>
          <p:nvPr/>
        </p:nvPicPr>
        <p:blipFill>
          <a:blip r:embed="rId6" cstate="print"/>
          <a:srcRect/>
          <a:stretch>
            <a:fillRect/>
          </a:stretch>
        </p:blipFill>
        <p:spPr bwMode="auto">
          <a:xfrm>
            <a:off x="4517073" y="1926273"/>
            <a:ext cx="740727" cy="740727"/>
          </a:xfrm>
          <a:prstGeom prst="rect">
            <a:avLst/>
          </a:prstGeom>
          <a:noFill/>
          <a:ln w="9525">
            <a:noFill/>
            <a:miter lim="800000"/>
            <a:headEnd/>
            <a:tailEnd/>
          </a:ln>
        </p:spPr>
      </p:pic>
      <p:sp>
        <p:nvSpPr>
          <p:cNvPr id="20" name="Rectangle 19"/>
          <p:cNvSpPr/>
          <p:nvPr/>
        </p:nvSpPr>
        <p:spPr>
          <a:xfrm>
            <a:off x="4023730" y="2517329"/>
            <a:ext cx="1678940" cy="677108"/>
          </a:xfrm>
          <a:prstGeom prst="rect">
            <a:avLst/>
          </a:prstGeom>
          <a:noFill/>
          <a:ln>
            <a:noFill/>
          </a:ln>
        </p:spPr>
        <p:txBody>
          <a:bodyPr wrap="square">
            <a:spAutoFit/>
            <a:scene3d>
              <a:camera prst="orthographicFront"/>
              <a:lightRig rig="balanced" dir="t">
                <a:rot lat="0" lon="0" rev="2100000"/>
              </a:lightRig>
            </a:scene3d>
            <a:sp3d extrusionH="57150" prstMaterial="metal">
              <a:bevelT w="38100" h="25400"/>
              <a:extrusionClr>
                <a:schemeClr val="bg1"/>
              </a:extrusionClr>
              <a:contourClr>
                <a:schemeClr val="bg2"/>
              </a:contourClr>
            </a:sp3d>
          </a:bodyPr>
          <a:lstStyle/>
          <a:p>
            <a:pPr algn="ctr">
              <a:defRPr/>
            </a:pPr>
            <a:r>
              <a:rPr lang="en-US" sz="1200" b="1" i="1" dirty="0" smtClean="0">
                <a:ln w="50800">
                  <a:solidFill>
                    <a:srgbClr val="FFFFFF">
                      <a:alpha val="41000"/>
                    </a:srgbClr>
                  </a:solidFill>
                </a:ln>
                <a:solidFill>
                  <a:srgbClr val="FFFFFF">
                    <a:lumMod val="50000"/>
                  </a:srgbClr>
                </a:solidFill>
                <a:effectLst>
                  <a:outerShdw blurRad="38100" dist="38100" dir="2700000" algn="tl">
                    <a:srgbClr val="000000">
                      <a:alpha val="43137"/>
                    </a:srgbClr>
                  </a:outerShdw>
                </a:effectLst>
              </a:rPr>
              <a:t>Average Rainfall per occurrence</a:t>
            </a:r>
          </a:p>
          <a:p>
            <a:pPr algn="ctr">
              <a:defRPr/>
            </a:pPr>
            <a:r>
              <a:rPr lang="en-US" sz="1400" b="1" i="1" dirty="0" smtClean="0">
                <a:ln w="50800">
                  <a:solidFill>
                    <a:srgbClr val="FFFFFF">
                      <a:alpha val="41000"/>
                    </a:srgbClr>
                  </a:solidFill>
                </a:ln>
                <a:solidFill>
                  <a:srgbClr val="00B0F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1.6 Inches</a:t>
            </a:r>
            <a:endParaRPr lang="en-US" sz="1400" b="1" i="1" dirty="0">
              <a:ln w="50800">
                <a:solidFill>
                  <a:srgbClr val="FFFFFF">
                    <a:alpha val="41000"/>
                  </a:srgbClr>
                </a:solidFill>
              </a:ln>
              <a:solidFill>
                <a:srgbClr val="00B0F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p:txBody>
      </p:sp>
      <p:pic>
        <p:nvPicPr>
          <p:cNvPr id="21" name="Picture 134" descr="32"/>
          <p:cNvPicPr>
            <a:picLocks noChangeAspect="1" noChangeArrowheads="1"/>
          </p:cNvPicPr>
          <p:nvPr/>
        </p:nvPicPr>
        <p:blipFill>
          <a:blip r:embed="rId7" cstate="print"/>
          <a:srcRect/>
          <a:stretch>
            <a:fillRect/>
          </a:stretch>
        </p:blipFill>
        <p:spPr bwMode="auto">
          <a:xfrm>
            <a:off x="1237210" y="1923010"/>
            <a:ext cx="820190" cy="820190"/>
          </a:xfrm>
          <a:prstGeom prst="rect">
            <a:avLst/>
          </a:prstGeom>
          <a:noFill/>
          <a:ln w="9525">
            <a:noFill/>
            <a:miter lim="800000"/>
            <a:headEnd/>
            <a:tailEnd/>
          </a:ln>
        </p:spPr>
      </p:pic>
    </p:spTree>
    <p:extLst>
      <p:ext uri="{BB962C8B-B14F-4D97-AF65-F5344CB8AC3E}">
        <p14:creationId xmlns:p14="http://schemas.microsoft.com/office/powerpoint/2010/main" val="335870076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2313" y="1715215"/>
            <a:ext cx="7772400" cy="1362075"/>
          </a:xfrm>
        </p:spPr>
        <p:txBody>
          <a:bodyPr/>
          <a:lstStyle/>
          <a:p>
            <a:pPr algn="ctr"/>
            <a:r>
              <a:rPr lang="en-US" dirty="0">
                <a:solidFill>
                  <a:schemeClr val="tx1"/>
                </a:solidFill>
              </a:rPr>
              <a:t>Thank you for your participation</a:t>
            </a:r>
          </a:p>
        </p:txBody>
      </p:sp>
      <p:sp>
        <p:nvSpPr>
          <p:cNvPr id="4" name="Slide Number Placeholder 3"/>
          <p:cNvSpPr>
            <a:spLocks noGrp="1"/>
          </p:cNvSpPr>
          <p:nvPr>
            <p:ph type="sldNum" sz="quarter" idx="11"/>
          </p:nvPr>
        </p:nvSpPr>
        <p:spPr/>
        <p:txBody>
          <a:bodyPr/>
          <a:lstStyle/>
          <a:p>
            <a:pPr>
              <a:defRPr/>
            </a:pPr>
            <a:fld id="{D2E02758-D101-5C45-A0CA-B031B7764719}" type="slidenum">
              <a:rPr lang="en-US" smtClean="0"/>
              <a:pPr>
                <a:defRPr/>
              </a:pPr>
              <a:t>76</a:t>
            </a:fld>
            <a:endParaRPr lang="en-US"/>
          </a:p>
        </p:txBody>
      </p:sp>
      <p:pic>
        <p:nvPicPr>
          <p:cNvPr id="5" name="Picture 4"/>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745243" y="3180322"/>
            <a:ext cx="5763140" cy="2941785"/>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30118841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Desktop">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Desktop">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699" cap="flat" cmpd="sng" algn="ctr">
          <a:solidFill>
            <a:schemeClr val="tx1"/>
          </a:solidFill>
          <a:prstDash val="solid"/>
          <a:round/>
          <a:headEnd type="none" w="sm" len="sm"/>
          <a:tailEnd type="none" w="sm" len="sm"/>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1" i="0" u="none" strike="noStrike" cap="none" normalizeH="0" baseline="0">
            <a:ln>
              <a:noFill/>
            </a:ln>
            <a:solidFill>
              <a:schemeClr val="tx1"/>
            </a:solidFill>
            <a:effectLst/>
            <a:latin typeface="Times New Roman" charset="0"/>
            <a:ea typeface="ＭＳ Ｐゴシック" charset="0"/>
          </a:defRPr>
        </a:defPPr>
      </a:lstStyle>
    </a:spDef>
    <a:lnDef>
      <a:spPr bwMode="auto">
        <a:xfrm>
          <a:off x="0" y="0"/>
          <a:ext cx="1" cy="1"/>
        </a:xfrm>
        <a:custGeom>
          <a:avLst/>
          <a:gdLst/>
          <a:ahLst/>
          <a:cxnLst/>
          <a:rect l="0" t="0" r="0" b="0"/>
          <a:pathLst/>
        </a:custGeom>
        <a:solidFill>
          <a:schemeClr val="accent1"/>
        </a:solidFill>
        <a:ln w="12699" cap="flat" cmpd="sng" algn="ctr">
          <a:solidFill>
            <a:schemeClr val="tx1"/>
          </a:solidFill>
          <a:prstDash val="solid"/>
          <a:round/>
          <a:headEnd type="none" w="sm" len="sm"/>
          <a:tailEnd type="none" w="sm" len="sm"/>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1" i="0" u="none" strike="noStrike" cap="none" normalizeH="0" baseline="0">
            <a:ln>
              <a:noFill/>
            </a:ln>
            <a:solidFill>
              <a:schemeClr val="tx1"/>
            </a:solidFill>
            <a:effectLst/>
            <a:latin typeface="Times New Roman" charset="0"/>
            <a:ea typeface="ＭＳ Ｐゴシック" charset="0"/>
          </a:defRPr>
        </a:defPPr>
      </a:lstStyle>
    </a:lnDef>
  </a:objectDefaults>
  <a:extraClrSchemeLst>
    <a:extraClrScheme>
      <a:clrScheme name="Desktop 1">
        <a:dk1>
          <a:srgbClr val="000000"/>
        </a:dk1>
        <a:lt1>
          <a:srgbClr val="FFFFFF"/>
        </a:lt1>
        <a:dk2>
          <a:srgbClr val="000000"/>
        </a:dk2>
        <a:lt2>
          <a:srgbClr val="969696"/>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sktop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33"/>
        </a:hlink>
        <a:folHlink>
          <a:srgbClr val="969696"/>
        </a:folHlink>
      </a:clrScheme>
      <a:clrMap bg1="dk2" tx1="lt1" bg2="dk1" tx2="lt2" accent1="accent1" accent2="accent2" accent3="accent3" accent4="accent4" accent5="accent5" accent6="accent6" hlink="hlink" folHlink="folHlink"/>
    </a:extraClrScheme>
    <a:extraClrScheme>
      <a:clrScheme name="Desktop 3">
        <a:dk1>
          <a:srgbClr val="000000"/>
        </a:dk1>
        <a:lt1>
          <a:srgbClr val="FFFFCC"/>
        </a:lt1>
        <a:dk2>
          <a:srgbClr val="999933"/>
        </a:dk2>
        <a:lt2>
          <a:srgbClr val="808000"/>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sktop 4">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sktop 5">
        <a:dk1>
          <a:srgbClr val="000000"/>
        </a:dk1>
        <a:lt1>
          <a:srgbClr val="FFFFFF"/>
        </a:lt1>
        <a:dk2>
          <a:srgbClr val="000000"/>
        </a:dk2>
        <a:lt2>
          <a:srgbClr val="9F9F9F"/>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sktop 6">
        <a:dk1>
          <a:srgbClr val="000000"/>
        </a:dk1>
        <a:lt1>
          <a:srgbClr val="FFFFFF"/>
        </a:lt1>
        <a:dk2>
          <a:srgbClr val="000000"/>
        </a:dk2>
        <a:lt2>
          <a:srgbClr val="868686"/>
        </a:lt2>
        <a:accent1>
          <a:srgbClr val="CBCBCB"/>
        </a:accent1>
        <a:accent2>
          <a:srgbClr val="0066FF"/>
        </a:accent2>
        <a:accent3>
          <a:srgbClr val="FFFFFF"/>
        </a:accent3>
        <a:accent4>
          <a:srgbClr val="000000"/>
        </a:accent4>
        <a:accent5>
          <a:srgbClr val="E2E2E2"/>
        </a:accent5>
        <a:accent6>
          <a:srgbClr val="005CE7"/>
        </a:accent6>
        <a:hlink>
          <a:srgbClr val="FF0033"/>
        </a:hlink>
        <a:folHlink>
          <a:srgbClr val="009900"/>
        </a:folHlink>
      </a:clrScheme>
      <a:clrMap bg1="lt1" tx1="dk1" bg2="lt2" tx2="dk2" accent1="accent1" accent2="accent2" accent3="accent3" accent4="accent4" accent5="accent5" accent6="accent6" hlink="hlink" folHlink="folHlink"/>
    </a:extraClrScheme>
    <a:extraClrScheme>
      <a:clrScheme name="Desktop 7">
        <a:dk1>
          <a:srgbClr val="000000"/>
        </a:dk1>
        <a:lt1>
          <a:srgbClr val="FFFFFF"/>
        </a:lt1>
        <a:dk2>
          <a:srgbClr val="000000"/>
        </a:dk2>
        <a:lt2>
          <a:srgbClr val="969696"/>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38546F989C23C4EAF969B65F65FEB05" ma:contentTypeVersion="0" ma:contentTypeDescription="Create a new document." ma:contentTypeScope="" ma:versionID="2322114eda2f28bc16ee5e4f89dcce6d">
  <xsd:schema xmlns:xsd="http://www.w3.org/2001/XMLSchema" xmlns:p="http://schemas.microsoft.com/office/2006/metadata/properties" targetNamespace="http://schemas.microsoft.com/office/2006/metadata/properties" ma:root="true" ma:fieldsID="4aeb20c0e3442673af7ee10786458764">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ma:readOnly="tru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Props1.xml><?xml version="1.0" encoding="utf-8"?>
<ds:datastoreItem xmlns:ds="http://schemas.openxmlformats.org/officeDocument/2006/customXml" ds:itemID="{7C6A6CB4-0195-4C5D-8781-C14B282723C3}">
  <ds:schemaRefs>
    <ds:schemaRef ds:uri="http://schemas.microsoft.com/sharepoint/v3/contenttype/forms"/>
  </ds:schemaRefs>
</ds:datastoreItem>
</file>

<file path=customXml/itemProps2.xml><?xml version="1.0" encoding="utf-8"?>
<ds:datastoreItem xmlns:ds="http://schemas.openxmlformats.org/officeDocument/2006/customXml" ds:itemID="{448E5983-3FE2-4C8E-80D6-B2CB8945942C}">
  <ds:schemaRefs>
    <ds:schemaRef ds:uri="http://purl.org/dc/terms/"/>
    <ds:schemaRef ds:uri="http://schemas.openxmlformats.org/package/2006/metadata/core-properties"/>
    <ds:schemaRef ds:uri="http://schemas.microsoft.com/office/2006/documentManagement/types"/>
    <ds:schemaRef ds:uri="http://purl.org/dc/dcmitype/"/>
    <ds:schemaRef ds:uri="http://purl.org/dc/elements/1.1/"/>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66711EB8-499E-46C1-8F3B-8B26BB2DEB2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docProps/app.xml><?xml version="1.0" encoding="utf-8"?>
<Properties xmlns="http://schemas.openxmlformats.org/officeDocument/2006/extended-properties" xmlns:vt="http://schemas.openxmlformats.org/officeDocument/2006/docPropsVTypes">
  <Template/>
  <TotalTime>5142</TotalTime>
  <Pages>52</Pages>
  <Words>3507</Words>
  <Application>Microsoft Office PowerPoint</Application>
  <PresentationFormat>On-screen Show (4:3)</PresentationFormat>
  <Paragraphs>698</Paragraphs>
  <Slides>76</Slides>
  <Notes>70</Notes>
  <HiddenSlides>0</HiddenSlides>
  <MMClips>2</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76</vt:i4>
      </vt:variant>
    </vt:vector>
  </HeadingPairs>
  <TitlesOfParts>
    <vt:vector size="85" baseType="lpstr">
      <vt:lpstr>ＭＳ Ｐゴシック</vt:lpstr>
      <vt:lpstr>Arial</vt:lpstr>
      <vt:lpstr>Calibri</vt:lpstr>
      <vt:lpstr>Cambria</vt:lpstr>
      <vt:lpstr>Courier New</vt:lpstr>
      <vt:lpstr>Monotype Sorts</vt:lpstr>
      <vt:lpstr>Times New Roman</vt:lpstr>
      <vt:lpstr>Wingdings</vt:lpstr>
      <vt:lpstr>Desktop</vt:lpstr>
      <vt:lpstr>PowerPoint Presentation</vt:lpstr>
      <vt:lpstr>Exercise Objectives</vt:lpstr>
      <vt:lpstr>Module 1 – FLOOD HAZARD ALERT Conditions </vt:lpstr>
      <vt:lpstr>Camp Pendleton Flood History</vt:lpstr>
      <vt:lpstr>1993 Floods</vt:lpstr>
      <vt:lpstr>1993 Floods</vt:lpstr>
      <vt:lpstr>1993 Floods: Damage</vt:lpstr>
      <vt:lpstr>PowerPoint Presentation</vt:lpstr>
      <vt:lpstr>2017 Flooding</vt:lpstr>
      <vt:lpstr>PowerPoint Presentation</vt:lpstr>
      <vt:lpstr>FLOOD ALERT CONDITIONS</vt:lpstr>
      <vt:lpstr>Definitions</vt:lpstr>
      <vt:lpstr>Flood Hazard Alert Conditions</vt:lpstr>
      <vt:lpstr>PowerPoint Presentation</vt:lpstr>
      <vt:lpstr>Floods and Preparation</vt:lpstr>
      <vt:lpstr>Flood Inundation Maps</vt:lpstr>
      <vt:lpstr>PowerPoint Presentation</vt:lpstr>
      <vt:lpstr>Flood Inundation Map</vt:lpstr>
      <vt:lpstr>Ysidora Flats - 2017 Flood (23 Yr)</vt:lpstr>
      <vt:lpstr>Stuart Mesa Road - Flood</vt:lpstr>
      <vt:lpstr>Typical Areas of Concern</vt:lpstr>
      <vt:lpstr>Typical Areas of Concern</vt:lpstr>
      <vt:lpstr>Flood Prediction/Flood Alerts</vt:lpstr>
      <vt:lpstr>INWS</vt:lpstr>
      <vt:lpstr>INWS</vt:lpstr>
      <vt:lpstr>INWS</vt:lpstr>
      <vt:lpstr>FEWS</vt:lpstr>
      <vt:lpstr>FEWS</vt:lpstr>
      <vt:lpstr>NOAA NWS –  California Nevada River Forecast Center</vt:lpstr>
      <vt:lpstr>NOAA NWS –  California Nevada River Forecast Center</vt:lpstr>
      <vt:lpstr>NOAA NWS –  California Nevada River Forecast Center</vt:lpstr>
      <vt:lpstr>Santa Margarita River Flow Quick Reference</vt:lpstr>
      <vt:lpstr>USGS – Water Alert</vt:lpstr>
      <vt:lpstr>USGS – Water Alert</vt:lpstr>
      <vt:lpstr>When Flooded  Turn Around Don’t Drown</vt:lpstr>
      <vt:lpstr>PowerPoint Presentation</vt:lpstr>
      <vt:lpstr>Scene Setter</vt:lpstr>
      <vt:lpstr>Scene Setter</vt:lpstr>
      <vt:lpstr>Current Status</vt:lpstr>
      <vt:lpstr>Current Status</vt:lpstr>
      <vt:lpstr>Module 2 – Santa Margarita River basin flooding</vt:lpstr>
      <vt:lpstr>Significant Events</vt:lpstr>
      <vt:lpstr>Significant Events</vt:lpstr>
      <vt:lpstr>Significant Events</vt:lpstr>
      <vt:lpstr>Significant Events</vt:lpstr>
      <vt:lpstr>PowerPoint Presentation</vt:lpstr>
      <vt:lpstr>MCIWEST-MCB CAMPEN Response Actions</vt:lpstr>
      <vt:lpstr>PowerPoint Presentation</vt:lpstr>
      <vt:lpstr>PowerPoint Presentation</vt:lpstr>
      <vt:lpstr>EVACUATIONS, SHELTERING &amp; Evacuation Control CenterS</vt:lpstr>
      <vt:lpstr>PowerPoint Presentation</vt:lpstr>
      <vt:lpstr>PowerPoint Presentation</vt:lpstr>
      <vt:lpstr>PowerPoint Presentation</vt:lpstr>
      <vt:lpstr>Evacuation &amp; ECC Activation</vt:lpstr>
      <vt:lpstr>PowerPoint Presentation</vt:lpstr>
      <vt:lpstr>PowerPoint Presentation</vt:lpstr>
      <vt:lpstr>PowerPoint Presentation</vt:lpstr>
      <vt:lpstr>PowerPoint Presentation</vt:lpstr>
      <vt:lpstr>PowerPoint Presentation</vt:lpstr>
      <vt:lpstr>PowerPoint Presentation</vt:lpstr>
      <vt:lpstr>When Can a Shelter  Close?</vt:lpstr>
      <vt:lpstr>Module 3 – Flooding &amp; Response</vt:lpstr>
      <vt:lpstr>Situation Update </vt:lpstr>
      <vt:lpstr>PowerPoint Presentation</vt:lpstr>
      <vt:lpstr>PowerPoint Presentation</vt:lpstr>
      <vt:lpstr>Situation Update </vt:lpstr>
      <vt:lpstr>Situation Update</vt:lpstr>
      <vt:lpstr>Situation Update</vt:lpstr>
      <vt:lpstr>Flooding and Damage</vt:lpstr>
      <vt:lpstr>Key Cencerns</vt:lpstr>
      <vt:lpstr>Public Affairs / Media </vt:lpstr>
      <vt:lpstr>PowerPoint Presentation</vt:lpstr>
      <vt:lpstr>PowerPoint Presentation</vt:lpstr>
      <vt:lpstr>PowerPoint Presentation</vt:lpstr>
      <vt:lpstr>PowerPoint Presentation</vt:lpstr>
      <vt:lpstr>Thank you for your participation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bruce</dc:creator>
  <cp:lastModifiedBy>Nyhart CIV Jeffrey J</cp:lastModifiedBy>
  <cp:revision>429</cp:revision>
  <cp:lastPrinted>2017-10-24T19:13:53Z</cp:lastPrinted>
  <dcterms:created xsi:type="dcterms:W3CDTF">1997-01-26T10:19:25Z</dcterms:created>
  <dcterms:modified xsi:type="dcterms:W3CDTF">2019-11-22T19:55:36Z</dcterms:modified>
</cp:coreProperties>
</file>